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21" r:id="rId2"/>
    <p:sldId id="319" r:id="rId3"/>
    <p:sldId id="262" r:id="rId4"/>
    <p:sldId id="326" r:id="rId5"/>
    <p:sldId id="327" r:id="rId6"/>
    <p:sldId id="256" r:id="rId7"/>
    <p:sldId id="329" r:id="rId8"/>
    <p:sldId id="353" r:id="rId9"/>
    <p:sldId id="330" r:id="rId10"/>
    <p:sldId id="332" r:id="rId11"/>
    <p:sldId id="335" r:id="rId12"/>
    <p:sldId id="333" r:id="rId13"/>
    <p:sldId id="354" r:id="rId14"/>
    <p:sldId id="334" r:id="rId15"/>
    <p:sldId id="328" r:id="rId16"/>
    <p:sldId id="336" r:id="rId17"/>
    <p:sldId id="337" r:id="rId18"/>
    <p:sldId id="338" r:id="rId19"/>
    <p:sldId id="339" r:id="rId20"/>
    <p:sldId id="340" r:id="rId21"/>
    <p:sldId id="341" r:id="rId22"/>
    <p:sldId id="350" r:id="rId23"/>
    <p:sldId id="342" r:id="rId24"/>
    <p:sldId id="343" r:id="rId25"/>
    <p:sldId id="348" r:id="rId26"/>
    <p:sldId id="349" r:id="rId27"/>
    <p:sldId id="351" r:id="rId28"/>
    <p:sldId id="352" r:id="rId29"/>
    <p:sldId id="31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6C1D3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5409" autoAdjust="0"/>
  </p:normalViewPr>
  <p:slideViewPr>
    <p:cSldViewPr snapToGrid="0">
      <p:cViewPr varScale="1">
        <p:scale>
          <a:sx n="115" d="100"/>
          <a:sy n="115" d="100"/>
        </p:scale>
        <p:origin x="944"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509BF-53EE-4D84-844F-BEC1430829BC}" type="datetimeFigureOut">
              <a:rPr lang="en-US" smtClean="0"/>
              <a:t>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B6879-5321-45FF-A6AE-E6B1BB62CBAD}" type="slidenum">
              <a:rPr lang="en-US" smtClean="0"/>
              <a:t>‹#›</a:t>
            </a:fld>
            <a:endParaRPr lang="en-US"/>
          </a:p>
        </p:txBody>
      </p:sp>
    </p:spTree>
    <p:extLst>
      <p:ext uri="{BB962C8B-B14F-4D97-AF65-F5344CB8AC3E}">
        <p14:creationId xmlns:p14="http://schemas.microsoft.com/office/powerpoint/2010/main" val="3381741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tif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77FC49-908E-7282-71D1-FF9B45CC794D}"/>
              </a:ext>
            </a:extLst>
          </p:cNvPr>
          <p:cNvPicPr>
            <a:picLocks noChangeAspect="1"/>
          </p:cNvPicPr>
          <p:nvPr userDrawn="1"/>
        </p:nvPicPr>
        <p:blipFill>
          <a:blip r:embed="rId2">
            <a:alphaModFix amt="34000"/>
            <a:extLst>
              <a:ext uri="{28A0092B-C50C-407E-A947-70E740481C1C}">
                <a14:useLocalDpi xmlns:a14="http://schemas.microsoft.com/office/drawing/2010/main" val="0"/>
              </a:ext>
            </a:extLst>
          </a:blip>
          <a:stretch>
            <a:fillRect/>
          </a:stretch>
        </p:blipFill>
        <p:spPr>
          <a:xfrm rot="16200000">
            <a:off x="1428041" y="-1428041"/>
            <a:ext cx="6880030" cy="9736110"/>
          </a:xfrm>
          <a:prstGeom prst="rect">
            <a:avLst/>
          </a:prstGeom>
        </p:spPr>
      </p:pic>
      <p:pic>
        <p:nvPicPr>
          <p:cNvPr id="11" name="Picture 10">
            <a:extLst>
              <a:ext uri="{FF2B5EF4-FFF2-40B4-BE49-F238E27FC236}">
                <a16:creationId xmlns:a16="http://schemas.microsoft.com/office/drawing/2014/main" id="{B9FB5ACA-D821-A539-94D6-EEC7337F3AF1}"/>
              </a:ext>
            </a:extLst>
          </p:cNvPr>
          <p:cNvPicPr>
            <a:picLocks noChangeAspect="1"/>
          </p:cNvPicPr>
          <p:nvPr userDrawn="1"/>
        </p:nvPicPr>
        <p:blipFill>
          <a:blip r:embed="rId3">
            <a:alphaModFix amt="99000"/>
          </a:blip>
          <a:stretch>
            <a:fillRect/>
          </a:stretch>
        </p:blipFill>
        <p:spPr>
          <a:xfrm rot="10800000" flipV="1">
            <a:off x="59093" y="0"/>
            <a:ext cx="12073813" cy="3109189"/>
          </a:xfrm>
          <a:prstGeom prst="rect">
            <a:avLst/>
          </a:prstGeom>
        </p:spPr>
      </p:pic>
      <p:sp>
        <p:nvSpPr>
          <p:cNvPr id="3" name="Rectangle 2">
            <a:extLst>
              <a:ext uri="{FF2B5EF4-FFF2-40B4-BE49-F238E27FC236}">
                <a16:creationId xmlns:a16="http://schemas.microsoft.com/office/drawing/2014/main" id="{6500D8EF-2DF1-88B7-4784-92F60D932A2D}"/>
              </a:ext>
            </a:extLst>
          </p:cNvPr>
          <p:cNvSpPr/>
          <p:nvPr userDrawn="1"/>
        </p:nvSpPr>
        <p:spPr>
          <a:xfrm rot="5400000">
            <a:off x="5953544" y="641578"/>
            <a:ext cx="28490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418E44-B184-3318-E83E-1ED0427C4C32}"/>
              </a:ext>
            </a:extLst>
          </p:cNvPr>
          <p:cNvSpPr txBox="1"/>
          <p:nvPr userDrawn="1"/>
        </p:nvSpPr>
        <p:spPr>
          <a:xfrm>
            <a:off x="5479363" y="6595121"/>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spTree>
    <p:extLst>
      <p:ext uri="{BB962C8B-B14F-4D97-AF65-F5344CB8AC3E}">
        <p14:creationId xmlns:p14="http://schemas.microsoft.com/office/powerpoint/2010/main" val="2959644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5A05E41-FECA-555C-4DA5-FBDABE88EAD3}"/>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grpSp>
        <p:nvGrpSpPr>
          <p:cNvPr id="13" name="Group 12">
            <a:extLst>
              <a:ext uri="{FF2B5EF4-FFF2-40B4-BE49-F238E27FC236}">
                <a16:creationId xmlns:a16="http://schemas.microsoft.com/office/drawing/2014/main" id="{6EFDB3D2-BABB-4614-ACBD-74206D54EFA7}"/>
              </a:ext>
            </a:extLst>
          </p:cNvPr>
          <p:cNvGrpSpPr/>
          <p:nvPr userDrawn="1"/>
        </p:nvGrpSpPr>
        <p:grpSpPr>
          <a:xfrm flipH="1">
            <a:off x="8896479" y="6438899"/>
            <a:ext cx="3295521" cy="419101"/>
            <a:chOff x="0" y="6438899"/>
            <a:chExt cx="4425450" cy="419100"/>
          </a:xfrm>
        </p:grpSpPr>
        <p:sp>
          <p:nvSpPr>
            <p:cNvPr id="14" name="Rectangle 13">
              <a:extLst>
                <a:ext uri="{FF2B5EF4-FFF2-40B4-BE49-F238E27FC236}">
                  <a16:creationId xmlns:a16="http://schemas.microsoft.com/office/drawing/2014/main" id="{B3C9DBE5-42FF-593C-82CE-C4B2774E3AD0}"/>
                </a:ext>
              </a:extLst>
            </p:cNvPr>
            <p:cNvSpPr/>
            <p:nvPr userDrawn="1"/>
          </p:nvSpPr>
          <p:spPr>
            <a:xfrm>
              <a:off x="0" y="6438900"/>
              <a:ext cx="4115884" cy="41909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a:extLst>
                <a:ext uri="{FF2B5EF4-FFF2-40B4-BE49-F238E27FC236}">
                  <a16:creationId xmlns:a16="http://schemas.microsoft.com/office/drawing/2014/main" id="{D8516993-C2D5-28D4-6E6E-D3A5B19FD20F}"/>
                </a:ext>
              </a:extLst>
            </p:cNvPr>
            <p:cNvSpPr/>
            <p:nvPr userDrawn="1"/>
          </p:nvSpPr>
          <p:spPr>
            <a:xfrm>
              <a:off x="4115884" y="6438899"/>
              <a:ext cx="309566" cy="419100"/>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B218D0-0E4A-6601-1430-D75D1D89819B}"/>
              </a:ext>
            </a:extLst>
          </p:cNvPr>
          <p:cNvSpPr>
            <a:spLocks noGrp="1"/>
          </p:cNvSpPr>
          <p:nvPr>
            <p:ph type="title"/>
          </p:nvPr>
        </p:nvSpPr>
        <p:spPr>
          <a:xfrm>
            <a:off x="1364974" y="2766218"/>
            <a:ext cx="10515600" cy="1325563"/>
          </a:xfrm>
        </p:spPr>
        <p:txBody>
          <a:bodyPr/>
          <a:lstStyle>
            <a:lvl1pPr>
              <a:defRPr>
                <a:latin typeface="+mn-lt"/>
              </a:defRPr>
            </a:lvl1pPr>
          </a:lstStyle>
          <a:p>
            <a:r>
              <a:rPr lang="en-US" dirty="0"/>
              <a:t>Click to edit Master title style</a:t>
            </a:r>
          </a:p>
        </p:txBody>
      </p:sp>
      <p:sp>
        <p:nvSpPr>
          <p:cNvPr id="3" name="Date Placeholder 2">
            <a:extLst>
              <a:ext uri="{FF2B5EF4-FFF2-40B4-BE49-F238E27FC236}">
                <a16:creationId xmlns:a16="http://schemas.microsoft.com/office/drawing/2014/main" id="{65407DD1-72E8-53B4-A8B5-16105BC66947}"/>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4" name="Footer Placeholder 3">
            <a:extLst>
              <a:ext uri="{FF2B5EF4-FFF2-40B4-BE49-F238E27FC236}">
                <a16:creationId xmlns:a16="http://schemas.microsoft.com/office/drawing/2014/main" id="{F3621DE3-618B-CDA6-C30A-1DB7F4E9C6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568125-E5E8-EEE2-D064-3848DBBA63B9}"/>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0" name="Picture 9">
            <a:extLst>
              <a:ext uri="{FF2B5EF4-FFF2-40B4-BE49-F238E27FC236}">
                <a16:creationId xmlns:a16="http://schemas.microsoft.com/office/drawing/2014/main" id="{19F13517-FB38-BE9B-5A77-235BBF8CE8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6" name="Group 5">
            <a:extLst>
              <a:ext uri="{FF2B5EF4-FFF2-40B4-BE49-F238E27FC236}">
                <a16:creationId xmlns:a16="http://schemas.microsoft.com/office/drawing/2014/main" id="{715FA5D2-1257-770C-1E2F-2CCA5238FD2A}"/>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F29FA834-B150-3245-D347-588904243A5E}"/>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EF11FA-4280-83FF-5E5F-70581310F2C4}"/>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1611669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80EC996-29B5-35CD-CAA8-09FAAB535A3F}"/>
              </a:ext>
            </a:extLst>
          </p:cNvPr>
          <p:cNvPicPr>
            <a:picLocks noChangeAspect="1"/>
          </p:cNvPicPr>
          <p:nvPr userDrawn="1"/>
        </p:nvPicPr>
        <p:blipFill>
          <a:blip r:embed="rId2"/>
          <a:stretch>
            <a:fillRect/>
          </a:stretch>
        </p:blipFill>
        <p:spPr>
          <a:xfrm rot="10800000" flipV="1">
            <a:off x="4713261" y="1270"/>
            <a:ext cx="7112053" cy="1831461"/>
          </a:xfrm>
          <a:prstGeom prst="rect">
            <a:avLst/>
          </a:prstGeom>
        </p:spPr>
      </p:pic>
      <p:sp>
        <p:nvSpPr>
          <p:cNvPr id="10" name="Rectangle 9">
            <a:extLst>
              <a:ext uri="{FF2B5EF4-FFF2-40B4-BE49-F238E27FC236}">
                <a16:creationId xmlns:a16="http://schemas.microsoft.com/office/drawing/2014/main" id="{C4E085B5-6456-E991-6904-BB25D1005185}"/>
              </a:ext>
            </a:extLst>
          </p:cNvPr>
          <p:cNvSpPr/>
          <p:nvPr userDrawn="1"/>
        </p:nvSpPr>
        <p:spPr>
          <a:xfrm>
            <a:off x="-38099" y="0"/>
            <a:ext cx="4764088" cy="6858000"/>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B5AF6C-3A58-DD89-B778-7C9B4E4937D6}"/>
              </a:ext>
            </a:extLst>
          </p:cNvPr>
          <p:cNvSpPr>
            <a:spLocks noGrp="1"/>
          </p:cNvSpPr>
          <p:nvPr>
            <p:ph type="title"/>
          </p:nvPr>
        </p:nvSpPr>
        <p:spPr>
          <a:xfrm>
            <a:off x="839788" y="457200"/>
            <a:ext cx="3771969" cy="1600200"/>
          </a:xfrm>
        </p:spPr>
        <p:txBody>
          <a:bodyPr anchor="b">
            <a:normAutofit/>
          </a:bodyPr>
          <a:lstStyle>
            <a:lvl1pPr>
              <a:defRPr sz="28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4C730643-5DEF-0301-05FB-43BFE7810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C84E7D-D23B-8AA6-561F-6482F0A1224C}"/>
              </a:ext>
            </a:extLst>
          </p:cNvPr>
          <p:cNvSpPr>
            <a:spLocks noGrp="1"/>
          </p:cNvSpPr>
          <p:nvPr>
            <p:ph type="body" sz="half" idx="2"/>
          </p:nvPr>
        </p:nvSpPr>
        <p:spPr>
          <a:xfrm>
            <a:off x="839788" y="2057400"/>
            <a:ext cx="377196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060D1C3-135E-09A0-2E54-EFBC9A5D9940}"/>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6" name="Footer Placeholder 5">
            <a:extLst>
              <a:ext uri="{FF2B5EF4-FFF2-40B4-BE49-F238E27FC236}">
                <a16:creationId xmlns:a16="http://schemas.microsoft.com/office/drawing/2014/main" id="{B1E11F67-329D-954C-CD5C-1AA093EC26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EB87E-06D7-61E3-D9E0-49BF14B3E008}"/>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9" name="Picture 8">
            <a:extLst>
              <a:ext uri="{FF2B5EF4-FFF2-40B4-BE49-F238E27FC236}">
                <a16:creationId xmlns:a16="http://schemas.microsoft.com/office/drawing/2014/main" id="{0C8EA7C3-CAA4-9F46-F633-CAA69D61B6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1" name="Rectangle 10">
            <a:extLst>
              <a:ext uri="{FF2B5EF4-FFF2-40B4-BE49-F238E27FC236}">
                <a16:creationId xmlns:a16="http://schemas.microsoft.com/office/drawing/2014/main" id="{7DD1F696-3383-CCD0-5F6F-4B9E89375262}"/>
              </a:ext>
            </a:extLst>
          </p:cNvPr>
          <p:cNvSpPr/>
          <p:nvPr userDrawn="1"/>
        </p:nvSpPr>
        <p:spPr>
          <a:xfrm rot="5400000">
            <a:off x="1324286" y="3399184"/>
            <a:ext cx="6858000" cy="5963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7DF8517-697A-D659-D645-CCC025297F18}"/>
              </a:ext>
            </a:extLst>
          </p:cNvPr>
          <p:cNvGrpSpPr/>
          <p:nvPr userDrawn="1"/>
        </p:nvGrpSpPr>
        <p:grpSpPr>
          <a:xfrm>
            <a:off x="11930388" y="4900065"/>
            <a:ext cx="261612" cy="1456285"/>
            <a:chOff x="-7479" y="4982614"/>
            <a:chExt cx="261612" cy="1456285"/>
          </a:xfrm>
        </p:grpSpPr>
        <p:sp>
          <p:nvSpPr>
            <p:cNvPr id="12" name="Rectangle 11">
              <a:extLst>
                <a:ext uri="{FF2B5EF4-FFF2-40B4-BE49-F238E27FC236}">
                  <a16:creationId xmlns:a16="http://schemas.microsoft.com/office/drawing/2014/main" id="{028F6DD2-968A-9801-9B22-22DBD1C894E0}"/>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835E16-0810-A050-7387-E04FC0CFD8C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4120109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BDE0F43-CB86-1C9B-53B1-54930B9BBDB8}"/>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2" name="Date Placeholder 1">
            <a:extLst>
              <a:ext uri="{FF2B5EF4-FFF2-40B4-BE49-F238E27FC236}">
                <a16:creationId xmlns:a16="http://schemas.microsoft.com/office/drawing/2014/main" id="{C938C0B1-8B0B-33DB-42B1-6BBD5950DE08}"/>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3" name="Footer Placeholder 2">
            <a:extLst>
              <a:ext uri="{FF2B5EF4-FFF2-40B4-BE49-F238E27FC236}">
                <a16:creationId xmlns:a16="http://schemas.microsoft.com/office/drawing/2014/main" id="{E07F86FD-0946-30C8-BC74-577779A4D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2CEAC2-352E-92E4-C579-C2A59B6940E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6" name="Picture 5">
            <a:extLst>
              <a:ext uri="{FF2B5EF4-FFF2-40B4-BE49-F238E27FC236}">
                <a16:creationId xmlns:a16="http://schemas.microsoft.com/office/drawing/2014/main" id="{ABA7D5CF-8052-62A2-8652-9E5660A058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5" name="Group 4">
            <a:extLst>
              <a:ext uri="{FF2B5EF4-FFF2-40B4-BE49-F238E27FC236}">
                <a16:creationId xmlns:a16="http://schemas.microsoft.com/office/drawing/2014/main" id="{7CEA865B-9359-931D-9136-36413785F784}"/>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990C6828-16EB-91B9-7078-52ADFDC0F2F1}"/>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BEA9D62-1A2E-5482-2A68-9FCEFEB913F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399613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colo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6208AF-0FB5-0709-9E4A-86BB9C81B267}"/>
              </a:ext>
            </a:extLst>
          </p:cNvPr>
          <p:cNvSpPr/>
          <p:nvPr userDrawn="1"/>
        </p:nvSpPr>
        <p:spPr>
          <a:xfrm>
            <a:off x="-38100" y="0"/>
            <a:ext cx="12230100" cy="6858000"/>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7D46B25-0C92-A630-DD9E-0DC228627926}"/>
              </a:ext>
            </a:extLst>
          </p:cNvPr>
          <p:cNvGrpSpPr/>
          <p:nvPr userDrawn="1"/>
        </p:nvGrpSpPr>
        <p:grpSpPr>
          <a:xfrm>
            <a:off x="7180119" y="6473574"/>
            <a:ext cx="5011881" cy="390911"/>
            <a:chOff x="7180118" y="6489891"/>
            <a:chExt cx="5011881" cy="390911"/>
          </a:xfrm>
        </p:grpSpPr>
        <p:sp>
          <p:nvSpPr>
            <p:cNvPr id="16" name="Rectangle 15">
              <a:extLst>
                <a:ext uri="{FF2B5EF4-FFF2-40B4-BE49-F238E27FC236}">
                  <a16:creationId xmlns:a16="http://schemas.microsoft.com/office/drawing/2014/main" id="{BA51D9DD-D54B-BD6E-1FC0-1E96064A7DD4}"/>
                </a:ext>
              </a:extLst>
            </p:cNvPr>
            <p:cNvSpPr/>
            <p:nvPr userDrawn="1"/>
          </p:nvSpPr>
          <p:spPr>
            <a:xfrm rot="10800000">
              <a:off x="7393415" y="6489891"/>
              <a:ext cx="4798584" cy="390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Triangle 16">
              <a:extLst>
                <a:ext uri="{FF2B5EF4-FFF2-40B4-BE49-F238E27FC236}">
                  <a16:creationId xmlns:a16="http://schemas.microsoft.com/office/drawing/2014/main" id="{B12D63A4-B45F-D7EE-07AE-ED4F2AA9FBF6}"/>
                </a:ext>
              </a:extLst>
            </p:cNvPr>
            <p:cNvSpPr/>
            <p:nvPr userDrawn="1"/>
          </p:nvSpPr>
          <p:spPr>
            <a:xfrm rot="10800000" flipV="1">
              <a:off x="7180118" y="6489895"/>
              <a:ext cx="213299" cy="390907"/>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CE4DBBFF-D866-CE38-8CC8-48E42BA7EF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6220" y="283589"/>
            <a:ext cx="1470825" cy="497461"/>
          </a:xfrm>
          <a:prstGeom prst="rect">
            <a:avLst/>
          </a:prstGeom>
        </p:spPr>
      </p:pic>
      <p:sp>
        <p:nvSpPr>
          <p:cNvPr id="2" name="Date Placeholder 1">
            <a:extLst>
              <a:ext uri="{FF2B5EF4-FFF2-40B4-BE49-F238E27FC236}">
                <a16:creationId xmlns:a16="http://schemas.microsoft.com/office/drawing/2014/main" id="{C938C0B1-8B0B-33DB-42B1-6BBD5950DE08}"/>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3" name="Footer Placeholder 2">
            <a:extLst>
              <a:ext uri="{FF2B5EF4-FFF2-40B4-BE49-F238E27FC236}">
                <a16:creationId xmlns:a16="http://schemas.microsoft.com/office/drawing/2014/main" id="{E07F86FD-0946-30C8-BC74-577779A4D6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2CEAC2-352E-92E4-C579-C2A59B6940E0}"/>
              </a:ext>
            </a:extLst>
          </p:cNvPr>
          <p:cNvSpPr>
            <a:spLocks noGrp="1"/>
          </p:cNvSpPr>
          <p:nvPr>
            <p:ph type="sldNum" sz="quarter" idx="12"/>
          </p:nvPr>
        </p:nvSpPr>
        <p:spPr/>
        <p:txBody>
          <a:bodyPr/>
          <a:lstStyle/>
          <a:p>
            <a:fld id="{B5912E74-8957-4046-8937-1199D0665174}" type="slidenum">
              <a:rPr lang="en-US" smtClean="0"/>
              <a:t>‹#›</a:t>
            </a:fld>
            <a:endParaRPr lang="en-US"/>
          </a:p>
        </p:txBody>
      </p:sp>
      <p:grpSp>
        <p:nvGrpSpPr>
          <p:cNvPr id="10" name="Group 9">
            <a:extLst>
              <a:ext uri="{FF2B5EF4-FFF2-40B4-BE49-F238E27FC236}">
                <a16:creationId xmlns:a16="http://schemas.microsoft.com/office/drawing/2014/main" id="{DEECA337-96B6-AF15-88CE-5A1B9B8EBDB6}"/>
              </a:ext>
            </a:extLst>
          </p:cNvPr>
          <p:cNvGrpSpPr/>
          <p:nvPr userDrawn="1"/>
        </p:nvGrpSpPr>
        <p:grpSpPr>
          <a:xfrm>
            <a:off x="-58882" y="0"/>
            <a:ext cx="2130820" cy="390908"/>
            <a:chOff x="-58882" y="0"/>
            <a:chExt cx="2130820" cy="390908"/>
          </a:xfrm>
        </p:grpSpPr>
        <p:sp>
          <p:nvSpPr>
            <p:cNvPr id="13" name="Rectangle 12">
              <a:extLst>
                <a:ext uri="{FF2B5EF4-FFF2-40B4-BE49-F238E27FC236}">
                  <a16:creationId xmlns:a16="http://schemas.microsoft.com/office/drawing/2014/main" id="{755327DB-3941-6535-2638-26DDF5148B23}"/>
                </a:ext>
              </a:extLst>
            </p:cNvPr>
            <p:cNvSpPr/>
            <p:nvPr userDrawn="1"/>
          </p:nvSpPr>
          <p:spPr>
            <a:xfrm>
              <a:off x="-58882" y="1"/>
              <a:ext cx="1921715" cy="390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Triangle 13">
              <a:extLst>
                <a:ext uri="{FF2B5EF4-FFF2-40B4-BE49-F238E27FC236}">
                  <a16:creationId xmlns:a16="http://schemas.microsoft.com/office/drawing/2014/main" id="{751988F2-DBDB-53FA-2E8B-DE674D6D2B6A}"/>
                </a:ext>
              </a:extLst>
            </p:cNvPr>
            <p:cNvSpPr/>
            <p:nvPr userDrawn="1"/>
          </p:nvSpPr>
          <p:spPr>
            <a:xfrm flipV="1">
              <a:off x="1858639" y="0"/>
              <a:ext cx="213299" cy="390907"/>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A5B451E3-7C30-F7E8-27F1-20A1711850CE}"/>
              </a:ext>
            </a:extLst>
          </p:cNvPr>
          <p:cNvGrpSpPr/>
          <p:nvPr userDrawn="1"/>
        </p:nvGrpSpPr>
        <p:grpSpPr>
          <a:xfrm>
            <a:off x="11930388" y="4900065"/>
            <a:ext cx="261612" cy="1456285"/>
            <a:chOff x="-7479" y="4982614"/>
            <a:chExt cx="261612" cy="1456285"/>
          </a:xfrm>
        </p:grpSpPr>
        <p:sp>
          <p:nvSpPr>
            <p:cNvPr id="7" name="Rectangle 6">
              <a:extLst>
                <a:ext uri="{FF2B5EF4-FFF2-40B4-BE49-F238E27FC236}">
                  <a16:creationId xmlns:a16="http://schemas.microsoft.com/office/drawing/2014/main" id="{2AF9E3A6-8792-EBEF-E21F-6506CA347F7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D7814D-56F3-7C85-157F-E73DAB5F0429}"/>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392828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450D105-3168-9AA2-1E36-18264E43F5DD}"/>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5" name="Date Placeholder 4">
            <a:extLst>
              <a:ext uri="{FF2B5EF4-FFF2-40B4-BE49-F238E27FC236}">
                <a16:creationId xmlns:a16="http://schemas.microsoft.com/office/drawing/2014/main" id="{EBC3EA9C-34EA-199C-CEF0-8463AAE7DDB7}"/>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6" name="Footer Placeholder 5">
            <a:extLst>
              <a:ext uri="{FF2B5EF4-FFF2-40B4-BE49-F238E27FC236}">
                <a16:creationId xmlns:a16="http://schemas.microsoft.com/office/drawing/2014/main" id="{A16D9ED6-2507-9043-2434-14990C290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5142B-2BCF-3584-CF46-5568AF2394B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8" name="Picture 7">
            <a:extLst>
              <a:ext uri="{FF2B5EF4-FFF2-40B4-BE49-F238E27FC236}">
                <a16:creationId xmlns:a16="http://schemas.microsoft.com/office/drawing/2014/main" id="{1E117FA9-E26A-4F12-3480-6499E26C73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9" name="Group 8">
            <a:extLst>
              <a:ext uri="{FF2B5EF4-FFF2-40B4-BE49-F238E27FC236}">
                <a16:creationId xmlns:a16="http://schemas.microsoft.com/office/drawing/2014/main" id="{C2F26ABC-4A2D-3F29-949F-D733E61C91B2}"/>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70ED001F-8063-F3C7-2FEF-E453A15D6F8A}"/>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584E66-4123-80C8-F229-404A09AEC33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
        <p:nvSpPr>
          <p:cNvPr id="12" name="Rectangle 11">
            <a:extLst>
              <a:ext uri="{FF2B5EF4-FFF2-40B4-BE49-F238E27FC236}">
                <a16:creationId xmlns:a16="http://schemas.microsoft.com/office/drawing/2014/main" id="{812957FA-0954-130C-016A-4BAA3351102F}"/>
              </a:ext>
            </a:extLst>
          </p:cNvPr>
          <p:cNvSpPr/>
          <p:nvPr userDrawn="1"/>
        </p:nvSpPr>
        <p:spPr>
          <a:xfrm rot="5400000">
            <a:off x="6073139" y="761174"/>
            <a:ext cx="4571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6B5F1816-5F6B-7928-15B1-1910931B275B}"/>
              </a:ext>
            </a:extLst>
          </p:cNvPr>
          <p:cNvSpPr>
            <a:spLocks noGrp="1"/>
          </p:cNvSpPr>
          <p:nvPr>
            <p:ph type="title"/>
          </p:nvPr>
        </p:nvSpPr>
        <p:spPr>
          <a:xfrm>
            <a:off x="838198" y="781051"/>
            <a:ext cx="10515600" cy="1325563"/>
          </a:xfrm>
        </p:spPr>
        <p:txBody>
          <a:bodyPr/>
          <a:lstStyle>
            <a:lvl1pPr>
              <a:defRPr>
                <a:latin typeface="+mn-lt"/>
              </a:defRPr>
            </a:lvl1pPr>
          </a:lstStyle>
          <a:p>
            <a:r>
              <a:rPr lang="en-US" dirty="0"/>
              <a:t>Click to edit Master title style</a:t>
            </a:r>
          </a:p>
        </p:txBody>
      </p:sp>
    </p:spTree>
    <p:extLst>
      <p:ext uri="{BB962C8B-B14F-4D97-AF65-F5344CB8AC3E}">
        <p14:creationId xmlns:p14="http://schemas.microsoft.com/office/powerpoint/2010/main" val="2743350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450D105-3168-9AA2-1E36-18264E43F5DD}"/>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5" name="Date Placeholder 4">
            <a:extLst>
              <a:ext uri="{FF2B5EF4-FFF2-40B4-BE49-F238E27FC236}">
                <a16:creationId xmlns:a16="http://schemas.microsoft.com/office/drawing/2014/main" id="{EBC3EA9C-34EA-199C-CEF0-8463AAE7DDB7}"/>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6" name="Footer Placeholder 5">
            <a:extLst>
              <a:ext uri="{FF2B5EF4-FFF2-40B4-BE49-F238E27FC236}">
                <a16:creationId xmlns:a16="http://schemas.microsoft.com/office/drawing/2014/main" id="{A16D9ED6-2507-9043-2434-14990C290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15142B-2BCF-3584-CF46-5568AF2394B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8" name="Picture 7">
            <a:extLst>
              <a:ext uri="{FF2B5EF4-FFF2-40B4-BE49-F238E27FC236}">
                <a16:creationId xmlns:a16="http://schemas.microsoft.com/office/drawing/2014/main" id="{1E117FA9-E26A-4F12-3480-6499E26C73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9" name="Group 8">
            <a:extLst>
              <a:ext uri="{FF2B5EF4-FFF2-40B4-BE49-F238E27FC236}">
                <a16:creationId xmlns:a16="http://schemas.microsoft.com/office/drawing/2014/main" id="{C2F26ABC-4A2D-3F29-949F-D733E61C91B2}"/>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70ED001F-8063-F3C7-2FEF-E453A15D6F8A}"/>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584E66-4123-80C8-F229-404A09AEC33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
        <p:nvSpPr>
          <p:cNvPr id="13" name="Rectangle 12">
            <a:extLst>
              <a:ext uri="{FF2B5EF4-FFF2-40B4-BE49-F238E27FC236}">
                <a16:creationId xmlns:a16="http://schemas.microsoft.com/office/drawing/2014/main" id="{CAE4AFB9-D289-5BB8-FC6E-3A98AE611BFD}"/>
              </a:ext>
            </a:extLst>
          </p:cNvPr>
          <p:cNvSpPr/>
          <p:nvPr userDrawn="1"/>
        </p:nvSpPr>
        <p:spPr>
          <a:xfrm rot="5400000">
            <a:off x="6079906" y="-6086095"/>
            <a:ext cx="45719" cy="12192000"/>
          </a:xfrm>
          <a:prstGeom prst="rect">
            <a:avLst/>
          </a:prstGeom>
          <a:solidFill>
            <a:srgbClr val="6C1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559C5E7F-48AB-BACC-5157-81B702629420}"/>
              </a:ext>
            </a:extLst>
          </p:cNvPr>
          <p:cNvSpPr>
            <a:spLocks noGrp="1"/>
          </p:cNvSpPr>
          <p:nvPr>
            <p:ph type="title"/>
          </p:nvPr>
        </p:nvSpPr>
        <p:spPr>
          <a:xfrm>
            <a:off x="838198" y="781051"/>
            <a:ext cx="10515600" cy="1325563"/>
          </a:xfrm>
        </p:spPr>
        <p:txBody>
          <a:bodyPr/>
          <a:lstStyle>
            <a:lvl1pPr>
              <a:defRPr>
                <a:latin typeface="+mn-lt"/>
              </a:defRPr>
            </a:lvl1pPr>
          </a:lstStyle>
          <a:p>
            <a:r>
              <a:rPr lang="en-US" dirty="0"/>
              <a:t>Click to edit Master title style</a:t>
            </a:r>
          </a:p>
        </p:txBody>
      </p:sp>
    </p:spTree>
    <p:extLst>
      <p:ext uri="{BB962C8B-B14F-4D97-AF65-F5344CB8AC3E}">
        <p14:creationId xmlns:p14="http://schemas.microsoft.com/office/powerpoint/2010/main" val="178866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0C8336-6E97-19E8-88CA-FE902FF18424}"/>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4" name="Footer Placeholder 3">
            <a:extLst>
              <a:ext uri="{FF2B5EF4-FFF2-40B4-BE49-F238E27FC236}">
                <a16:creationId xmlns:a16="http://schemas.microsoft.com/office/drawing/2014/main" id="{940694A3-909C-4BC7-8684-CF6A8DF611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EA586F0-1709-92BF-CEC8-7DFA93F80910}"/>
              </a:ext>
            </a:extLst>
          </p:cNvPr>
          <p:cNvSpPr>
            <a:spLocks noGrp="1"/>
          </p:cNvSpPr>
          <p:nvPr>
            <p:ph type="sldNum" sz="quarter" idx="12"/>
          </p:nvPr>
        </p:nvSpPr>
        <p:spPr/>
        <p:txBody>
          <a:bodyPr/>
          <a:lstStyle/>
          <a:p>
            <a:fld id="{B5912E74-8957-4046-8937-1199D0665174}" type="slidenum">
              <a:rPr lang="en-US" smtClean="0"/>
              <a:t>‹#›</a:t>
            </a:fld>
            <a:endParaRPr lang="en-US"/>
          </a:p>
        </p:txBody>
      </p:sp>
      <p:grpSp>
        <p:nvGrpSpPr>
          <p:cNvPr id="10" name="Group 9">
            <a:extLst>
              <a:ext uri="{FF2B5EF4-FFF2-40B4-BE49-F238E27FC236}">
                <a16:creationId xmlns:a16="http://schemas.microsoft.com/office/drawing/2014/main" id="{C7993728-E209-C557-FA87-A687A2439D90}"/>
              </a:ext>
            </a:extLst>
          </p:cNvPr>
          <p:cNvGrpSpPr/>
          <p:nvPr userDrawn="1"/>
        </p:nvGrpSpPr>
        <p:grpSpPr>
          <a:xfrm>
            <a:off x="0" y="0"/>
            <a:ext cx="4323456" cy="7438348"/>
            <a:chOff x="0" y="0"/>
            <a:chExt cx="4323456" cy="7438348"/>
          </a:xfrm>
        </p:grpSpPr>
        <p:pic>
          <p:nvPicPr>
            <p:cNvPr id="12" name="Graphic 11">
              <a:extLst>
                <a:ext uri="{FF2B5EF4-FFF2-40B4-BE49-F238E27FC236}">
                  <a16:creationId xmlns:a16="http://schemas.microsoft.com/office/drawing/2014/main" id="{C291997A-C196-DCDE-0EA0-51D4FDEDA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18649" cy="4463581"/>
            </a:xfrm>
            <a:prstGeom prst="rect">
              <a:avLst/>
            </a:prstGeom>
          </p:spPr>
        </p:pic>
        <p:sp>
          <p:nvSpPr>
            <p:cNvPr id="2" name="Parallelogram 1">
              <a:extLst>
                <a:ext uri="{FF2B5EF4-FFF2-40B4-BE49-F238E27FC236}">
                  <a16:creationId xmlns:a16="http://schemas.microsoft.com/office/drawing/2014/main" id="{14354985-0AB8-E860-28D0-17AD10E6B863}"/>
                </a:ext>
              </a:extLst>
            </p:cNvPr>
            <p:cNvSpPr/>
            <p:nvPr userDrawn="1"/>
          </p:nvSpPr>
          <p:spPr>
            <a:xfrm rot="8446488">
              <a:off x="1155879" y="3069975"/>
              <a:ext cx="2214654" cy="3120244"/>
            </a:xfrm>
            <a:prstGeom prst="parallelogram">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9C95F9B9-2A5B-F93A-EA33-600D61519C46}"/>
                </a:ext>
              </a:extLst>
            </p:cNvPr>
            <p:cNvSpPr/>
            <p:nvPr userDrawn="1"/>
          </p:nvSpPr>
          <p:spPr>
            <a:xfrm rot="8446488">
              <a:off x="2539020" y="5497285"/>
              <a:ext cx="1784436" cy="1941063"/>
            </a:xfrm>
            <a:custGeom>
              <a:avLst/>
              <a:gdLst>
                <a:gd name="connsiteX0" fmla="*/ 0 w 2214654"/>
                <a:gd name="connsiteY0" fmla="*/ 3120244 h 3120244"/>
                <a:gd name="connsiteX1" fmla="*/ 553664 w 2214654"/>
                <a:gd name="connsiteY1" fmla="*/ 0 h 3120244"/>
                <a:gd name="connsiteX2" fmla="*/ 2214654 w 2214654"/>
                <a:gd name="connsiteY2" fmla="*/ 0 h 3120244"/>
                <a:gd name="connsiteX3" fmla="*/ 1660991 w 2214654"/>
                <a:gd name="connsiteY3" fmla="*/ 3120244 h 3120244"/>
                <a:gd name="connsiteX4" fmla="*/ 0 w 2214654"/>
                <a:gd name="connsiteY4" fmla="*/ 3120244 h 3120244"/>
                <a:gd name="connsiteX0" fmla="*/ 0 w 2214654"/>
                <a:gd name="connsiteY0" fmla="*/ 3120244 h 3120244"/>
                <a:gd name="connsiteX1" fmla="*/ 341522 w 2214654"/>
                <a:gd name="connsiteY1" fmla="*/ 1179181 h 3120244"/>
                <a:gd name="connsiteX2" fmla="*/ 2214654 w 2214654"/>
                <a:gd name="connsiteY2" fmla="*/ 0 h 3120244"/>
                <a:gd name="connsiteX3" fmla="*/ 1660991 w 2214654"/>
                <a:gd name="connsiteY3" fmla="*/ 3120244 h 3120244"/>
                <a:gd name="connsiteX4" fmla="*/ 0 w 2214654"/>
                <a:gd name="connsiteY4" fmla="*/ 3120244 h 3120244"/>
                <a:gd name="connsiteX0" fmla="*/ 0 w 1784436"/>
                <a:gd name="connsiteY0" fmla="*/ 1941063 h 1941063"/>
                <a:gd name="connsiteX1" fmla="*/ 341522 w 1784436"/>
                <a:gd name="connsiteY1" fmla="*/ 0 h 1941063"/>
                <a:gd name="connsiteX2" fmla="*/ 1784436 w 1784436"/>
                <a:gd name="connsiteY2" fmla="*/ 1205605 h 1941063"/>
                <a:gd name="connsiteX3" fmla="*/ 1660991 w 1784436"/>
                <a:gd name="connsiteY3" fmla="*/ 1941063 h 1941063"/>
                <a:gd name="connsiteX4" fmla="*/ 0 w 1784436"/>
                <a:gd name="connsiteY4" fmla="*/ 1941063 h 1941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4436" h="1941063">
                  <a:moveTo>
                    <a:pt x="0" y="1941063"/>
                  </a:moveTo>
                  <a:lnTo>
                    <a:pt x="341522" y="0"/>
                  </a:lnTo>
                  <a:lnTo>
                    <a:pt x="1784436" y="1205605"/>
                  </a:lnTo>
                  <a:lnTo>
                    <a:pt x="1660991" y="1941063"/>
                  </a:lnTo>
                  <a:lnTo>
                    <a:pt x="0" y="1941063"/>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raphic 14">
            <a:extLst>
              <a:ext uri="{FF2B5EF4-FFF2-40B4-BE49-F238E27FC236}">
                <a16:creationId xmlns:a16="http://schemas.microsoft.com/office/drawing/2014/main" id="{0B5606AF-41C6-0137-32A8-807A0A5D0D4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H="1">
            <a:off x="2126331" y="-1062392"/>
            <a:ext cx="2405080" cy="3385097"/>
          </a:xfrm>
          <a:prstGeom prst="rect">
            <a:avLst/>
          </a:prstGeom>
        </p:spPr>
      </p:pic>
      <p:pic>
        <p:nvPicPr>
          <p:cNvPr id="13" name="Picture 12">
            <a:extLst>
              <a:ext uri="{FF2B5EF4-FFF2-40B4-BE49-F238E27FC236}">
                <a16:creationId xmlns:a16="http://schemas.microsoft.com/office/drawing/2014/main" id="{9AF4D5AD-886B-F49D-187E-EF188BA5C869}"/>
              </a:ext>
            </a:extLst>
          </p:cNvPr>
          <p:cNvPicPr>
            <a:picLocks noChangeAspect="1"/>
          </p:cNvPicPr>
          <p:nvPr userDrawn="1"/>
        </p:nvPicPr>
        <p:blipFill>
          <a:blip r:embed="rId6">
            <a:alphaModFix amt="99000"/>
          </a:blip>
          <a:stretch>
            <a:fillRect/>
          </a:stretch>
        </p:blipFill>
        <p:spPr>
          <a:xfrm rot="5400000" flipV="1">
            <a:off x="-2602281" y="2616106"/>
            <a:ext cx="7046892" cy="1814681"/>
          </a:xfrm>
          <a:prstGeom prst="rect">
            <a:avLst/>
          </a:prstGeom>
        </p:spPr>
      </p:pic>
      <p:pic>
        <p:nvPicPr>
          <p:cNvPr id="16" name="Graphic 15">
            <a:extLst>
              <a:ext uri="{FF2B5EF4-FFF2-40B4-BE49-F238E27FC236}">
                <a16:creationId xmlns:a16="http://schemas.microsoft.com/office/drawing/2014/main" id="{ADB128DF-CD31-0CEB-4D7C-71A65806236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0800000">
            <a:off x="283211" y="3743462"/>
            <a:ext cx="2080701" cy="2978013"/>
          </a:xfrm>
          <a:prstGeom prst="rect">
            <a:avLst/>
          </a:prstGeom>
        </p:spPr>
      </p:pic>
      <p:pic>
        <p:nvPicPr>
          <p:cNvPr id="25" name="Graphic 24">
            <a:extLst>
              <a:ext uri="{FF2B5EF4-FFF2-40B4-BE49-F238E27FC236}">
                <a16:creationId xmlns:a16="http://schemas.microsoft.com/office/drawing/2014/main" id="{3FF214BE-EBD1-4C75-B559-2A68D3A7182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5400000">
            <a:off x="1830037" y="6046777"/>
            <a:ext cx="419100" cy="790575"/>
          </a:xfrm>
          <a:prstGeom prst="rect">
            <a:avLst/>
          </a:prstGeom>
        </p:spPr>
      </p:pic>
    </p:spTree>
    <p:extLst>
      <p:ext uri="{BB962C8B-B14F-4D97-AF65-F5344CB8AC3E}">
        <p14:creationId xmlns:p14="http://schemas.microsoft.com/office/powerpoint/2010/main" val="864249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E22F56BC-829B-3BC8-96F9-8B26B69F0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333" b="7973"/>
          <a:stretch/>
        </p:blipFill>
        <p:spPr>
          <a:xfrm>
            <a:off x="0" y="0"/>
            <a:ext cx="12192000" cy="6858000"/>
          </a:xfrm>
          <a:prstGeom prst="rect">
            <a:avLst/>
          </a:prstGeom>
        </p:spPr>
      </p:pic>
      <p:sp>
        <p:nvSpPr>
          <p:cNvPr id="34" name="Rectangle 33">
            <a:extLst>
              <a:ext uri="{FF2B5EF4-FFF2-40B4-BE49-F238E27FC236}">
                <a16:creationId xmlns:a16="http://schemas.microsoft.com/office/drawing/2014/main" id="{6D44EBC3-45F4-19C6-0AEB-16C907B4BCB5}"/>
              </a:ext>
            </a:extLst>
          </p:cNvPr>
          <p:cNvSpPr/>
          <p:nvPr userDrawn="1"/>
        </p:nvSpPr>
        <p:spPr>
          <a:xfrm>
            <a:off x="0" y="1"/>
            <a:ext cx="12192000" cy="6858000"/>
          </a:xfrm>
          <a:prstGeom prst="rect">
            <a:avLst/>
          </a:prstGeom>
          <a:gradFill flip="none" rotWithShape="1">
            <a:gsLst>
              <a:gs pos="12000">
                <a:srgbClr val="6C1D35">
                  <a:alpha val="68000"/>
                </a:srgbClr>
              </a:gs>
              <a:gs pos="77000">
                <a:schemeClr val="accent1">
                  <a:lumMod val="75000"/>
                </a:schemeClr>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6528AE63-F58B-C295-2F24-0E7B07553C61}"/>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4" name="Footer Placeholder 3">
            <a:extLst>
              <a:ext uri="{FF2B5EF4-FFF2-40B4-BE49-F238E27FC236}">
                <a16:creationId xmlns:a16="http://schemas.microsoft.com/office/drawing/2014/main" id="{62D40798-1691-00D6-C3D9-64CC3EB826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1A835F-2749-4B9F-A9CB-5E0BF4302B20}"/>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41" name="Graphic 40">
            <a:extLst>
              <a:ext uri="{FF2B5EF4-FFF2-40B4-BE49-F238E27FC236}">
                <a16:creationId xmlns:a16="http://schemas.microsoft.com/office/drawing/2014/main" id="{BBA782F0-1339-9AD7-88E8-E482862A0C7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flipH="1">
            <a:off x="7112000" y="-35081"/>
            <a:ext cx="4917440" cy="6921189"/>
          </a:xfrm>
          <a:prstGeom prst="rect">
            <a:avLst/>
          </a:prstGeom>
        </p:spPr>
      </p:pic>
      <p:pic>
        <p:nvPicPr>
          <p:cNvPr id="42" name="Graphic 41">
            <a:extLst>
              <a:ext uri="{FF2B5EF4-FFF2-40B4-BE49-F238E27FC236}">
                <a16:creationId xmlns:a16="http://schemas.microsoft.com/office/drawing/2014/main" id="{955F31CF-FB2A-3612-E2CA-58665EF22E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flipH="1">
            <a:off x="11268262" y="349094"/>
            <a:ext cx="2010036" cy="2829081"/>
          </a:xfrm>
          <a:prstGeom prst="rect">
            <a:avLst/>
          </a:prstGeom>
        </p:spPr>
      </p:pic>
    </p:spTree>
    <p:extLst>
      <p:ext uri="{BB962C8B-B14F-4D97-AF65-F5344CB8AC3E}">
        <p14:creationId xmlns:p14="http://schemas.microsoft.com/office/powerpoint/2010/main" val="118688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p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A0EB9F-5240-3366-0373-E8B7C3C2A4FE}"/>
              </a:ext>
            </a:extLst>
          </p:cNvPr>
          <p:cNvSpPr/>
          <p:nvPr userDrawn="1"/>
        </p:nvSpPr>
        <p:spPr>
          <a:xfrm>
            <a:off x="0" y="-2"/>
            <a:ext cx="12230100" cy="6858001"/>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AF7B2D7-FB34-55B3-113A-7F96DDA7A845}"/>
              </a:ext>
            </a:extLst>
          </p:cNvPr>
          <p:cNvPicPr>
            <a:picLocks noChangeAspect="1"/>
          </p:cNvPicPr>
          <p:nvPr userDrawn="1"/>
        </p:nvPicPr>
        <p:blipFill rotWithShape="1">
          <a:blip r:embed="rId2">
            <a:alphaModFix amt="32000"/>
            <a:extLst>
              <a:ext uri="{28A0092B-C50C-407E-A947-70E740481C1C}">
                <a14:useLocalDpi xmlns:a14="http://schemas.microsoft.com/office/drawing/2010/main" val="0"/>
              </a:ext>
            </a:extLst>
          </a:blip>
          <a:srcRect l="20647"/>
          <a:stretch/>
        </p:blipFill>
        <p:spPr>
          <a:xfrm rot="16200000">
            <a:off x="2686050" y="-2686050"/>
            <a:ext cx="6858000" cy="12230100"/>
          </a:xfrm>
          <a:prstGeom prst="rect">
            <a:avLst/>
          </a:prstGeom>
        </p:spPr>
      </p:pic>
      <p:sp>
        <p:nvSpPr>
          <p:cNvPr id="3" name="Date Placeholder 2">
            <a:extLst>
              <a:ext uri="{FF2B5EF4-FFF2-40B4-BE49-F238E27FC236}">
                <a16:creationId xmlns:a16="http://schemas.microsoft.com/office/drawing/2014/main" id="{837B2BBA-3015-27B9-D210-D15544F2C44D}"/>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4" name="Footer Placeholder 3">
            <a:extLst>
              <a:ext uri="{FF2B5EF4-FFF2-40B4-BE49-F238E27FC236}">
                <a16:creationId xmlns:a16="http://schemas.microsoft.com/office/drawing/2014/main" id="{02FAB71C-4835-3D07-2B7F-A7456A46C5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E7A9C-9AFC-99CF-42E5-627A58693AE1}"/>
              </a:ext>
            </a:extLst>
          </p:cNvPr>
          <p:cNvSpPr>
            <a:spLocks noGrp="1"/>
          </p:cNvSpPr>
          <p:nvPr>
            <p:ph type="sldNum" sz="quarter" idx="12"/>
          </p:nvPr>
        </p:nvSpPr>
        <p:spPr/>
        <p:txBody>
          <a:bodyPr/>
          <a:lstStyle/>
          <a:p>
            <a:fld id="{B5912E74-8957-4046-8937-1199D0665174}" type="slidenum">
              <a:rPr lang="en-US" smtClean="0"/>
              <a:t>‹#›</a:t>
            </a:fld>
            <a:endParaRPr lang="en-US"/>
          </a:p>
        </p:txBody>
      </p:sp>
    </p:spTree>
    <p:extLst>
      <p:ext uri="{BB962C8B-B14F-4D97-AF65-F5344CB8AC3E}">
        <p14:creationId xmlns:p14="http://schemas.microsoft.com/office/powerpoint/2010/main" val="239564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CAB3E7-A192-D902-B47D-B2CC33AF3A17}"/>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grpSp>
        <p:nvGrpSpPr>
          <p:cNvPr id="29" name="Group 28">
            <a:extLst>
              <a:ext uri="{FF2B5EF4-FFF2-40B4-BE49-F238E27FC236}">
                <a16:creationId xmlns:a16="http://schemas.microsoft.com/office/drawing/2014/main" id="{9956ED8E-CF4D-D756-5FA9-5F3263853A9C}"/>
              </a:ext>
            </a:extLst>
          </p:cNvPr>
          <p:cNvGrpSpPr/>
          <p:nvPr userDrawn="1"/>
        </p:nvGrpSpPr>
        <p:grpSpPr>
          <a:xfrm>
            <a:off x="0" y="6438899"/>
            <a:ext cx="4425450" cy="419100"/>
            <a:chOff x="0" y="6438899"/>
            <a:chExt cx="4425450" cy="419100"/>
          </a:xfrm>
        </p:grpSpPr>
        <p:sp>
          <p:nvSpPr>
            <p:cNvPr id="27" name="Rectangle 26">
              <a:extLst>
                <a:ext uri="{FF2B5EF4-FFF2-40B4-BE49-F238E27FC236}">
                  <a16:creationId xmlns:a16="http://schemas.microsoft.com/office/drawing/2014/main" id="{4185CCF7-2507-F40E-2E71-04B5C07C7F09}"/>
                </a:ext>
              </a:extLst>
            </p:cNvPr>
            <p:cNvSpPr/>
            <p:nvPr userDrawn="1"/>
          </p:nvSpPr>
          <p:spPr>
            <a:xfrm>
              <a:off x="0" y="6438900"/>
              <a:ext cx="4115884" cy="41909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a16="http://schemas.microsoft.com/office/drawing/2014/main" id="{891B4BFE-7090-CB15-ACE2-E76D3D5E6402}"/>
                </a:ext>
              </a:extLst>
            </p:cNvPr>
            <p:cNvSpPr/>
            <p:nvPr userDrawn="1"/>
          </p:nvSpPr>
          <p:spPr>
            <a:xfrm>
              <a:off x="4115884" y="6438899"/>
              <a:ext cx="309566" cy="419100"/>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1796ACF-1284-B0D3-20AC-1A411B0BC639}"/>
              </a:ext>
            </a:extLst>
          </p:cNvPr>
          <p:cNvSpPr>
            <a:spLocks noGrp="1"/>
          </p:cNvSpPr>
          <p:nvPr>
            <p:ph type="title"/>
          </p:nvPr>
        </p:nvSpPr>
        <p:spPr>
          <a:xfrm>
            <a:off x="831850" y="1047751"/>
            <a:ext cx="10515600" cy="1500187"/>
          </a:xfrm>
        </p:spPr>
        <p:txBody>
          <a:bodyPr anchor="t">
            <a:normAutofit/>
          </a:bodyPr>
          <a:lstStyle>
            <a:lvl1pPr>
              <a:defRPr sz="4000">
                <a:latin typeface="+mn-lt"/>
              </a:defRPr>
            </a:lvl1pPr>
          </a:lstStyle>
          <a:p>
            <a:r>
              <a:rPr lang="en-US" dirty="0"/>
              <a:t>Click to edit Master title style</a:t>
            </a:r>
          </a:p>
        </p:txBody>
      </p:sp>
      <p:sp>
        <p:nvSpPr>
          <p:cNvPr id="3" name="Text Placeholder 2">
            <a:extLst>
              <a:ext uri="{FF2B5EF4-FFF2-40B4-BE49-F238E27FC236}">
                <a16:creationId xmlns:a16="http://schemas.microsoft.com/office/drawing/2014/main" id="{CAE66E6B-CFF2-F241-A3D1-4FD4DAC4FAC5}"/>
              </a:ext>
            </a:extLst>
          </p:cNvPr>
          <p:cNvSpPr>
            <a:spLocks noGrp="1"/>
          </p:cNvSpPr>
          <p:nvPr>
            <p:ph type="body" idx="1"/>
          </p:nvPr>
        </p:nvSpPr>
        <p:spPr>
          <a:xfrm>
            <a:off x="831850" y="2814638"/>
            <a:ext cx="10515600" cy="33575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916DBAF-8EC8-76B5-BD68-4EE498D12AED}"/>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5" name="Footer Placeholder 4">
            <a:extLst>
              <a:ext uri="{FF2B5EF4-FFF2-40B4-BE49-F238E27FC236}">
                <a16:creationId xmlns:a16="http://schemas.microsoft.com/office/drawing/2014/main" id="{14FC1A71-0977-DB43-6672-9DD2B43F0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1AA75-9A52-677C-BAAB-361020BE450C}"/>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1" name="Picture 10">
            <a:extLst>
              <a:ext uri="{FF2B5EF4-FFF2-40B4-BE49-F238E27FC236}">
                <a16:creationId xmlns:a16="http://schemas.microsoft.com/office/drawing/2014/main" id="{14CA6469-707B-4B2D-CE38-C2E80563F8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24" name="Group 23">
            <a:extLst>
              <a:ext uri="{FF2B5EF4-FFF2-40B4-BE49-F238E27FC236}">
                <a16:creationId xmlns:a16="http://schemas.microsoft.com/office/drawing/2014/main" id="{DB94ABDC-D409-D0CF-BFD9-E874B46B7EEF}"/>
              </a:ext>
            </a:extLst>
          </p:cNvPr>
          <p:cNvGrpSpPr/>
          <p:nvPr userDrawn="1"/>
        </p:nvGrpSpPr>
        <p:grpSpPr>
          <a:xfrm>
            <a:off x="0" y="0"/>
            <a:ext cx="2135014" cy="390908"/>
            <a:chOff x="0" y="0"/>
            <a:chExt cx="2135014" cy="390908"/>
          </a:xfrm>
        </p:grpSpPr>
        <p:sp>
          <p:nvSpPr>
            <p:cNvPr id="21" name="Rectangle 20">
              <a:extLst>
                <a:ext uri="{FF2B5EF4-FFF2-40B4-BE49-F238E27FC236}">
                  <a16:creationId xmlns:a16="http://schemas.microsoft.com/office/drawing/2014/main" id="{15CC8F0A-14AF-F65B-6D14-A51CBEFF1729}"/>
                </a:ext>
              </a:extLst>
            </p:cNvPr>
            <p:cNvSpPr/>
            <p:nvPr userDrawn="1"/>
          </p:nvSpPr>
          <p:spPr>
            <a:xfrm>
              <a:off x="0" y="1"/>
              <a:ext cx="1921715" cy="3909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D170A48-ED14-4722-ED48-412F8B7C44AA}"/>
                </a:ext>
              </a:extLst>
            </p:cNvPr>
            <p:cNvSpPr/>
            <p:nvPr userDrawn="1"/>
          </p:nvSpPr>
          <p:spPr>
            <a:xfrm flipV="1">
              <a:off x="1921715" y="0"/>
              <a:ext cx="213299" cy="390907"/>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A4B6D801-7EDC-E981-F405-040472A43AB5}"/>
              </a:ext>
            </a:extLst>
          </p:cNvPr>
          <p:cNvGrpSpPr/>
          <p:nvPr userDrawn="1"/>
        </p:nvGrpSpPr>
        <p:grpSpPr>
          <a:xfrm>
            <a:off x="11930388" y="4900065"/>
            <a:ext cx="261612" cy="1456285"/>
            <a:chOff x="-7479" y="4982614"/>
            <a:chExt cx="261612" cy="1456285"/>
          </a:xfrm>
        </p:grpSpPr>
        <p:sp>
          <p:nvSpPr>
            <p:cNvPr id="32" name="Rectangle 31">
              <a:extLst>
                <a:ext uri="{FF2B5EF4-FFF2-40B4-BE49-F238E27FC236}">
                  <a16:creationId xmlns:a16="http://schemas.microsoft.com/office/drawing/2014/main" id="{790F7BDA-9A67-4500-FC96-D0DCA5669FC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6D3808A-7510-8E14-D035-56A7CA6C58A0}"/>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18422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5FB79D-2789-2E82-ACD5-FA141CFFB85B}"/>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sp>
        <p:nvSpPr>
          <p:cNvPr id="2" name="Title 1">
            <a:extLst>
              <a:ext uri="{FF2B5EF4-FFF2-40B4-BE49-F238E27FC236}">
                <a16:creationId xmlns:a16="http://schemas.microsoft.com/office/drawing/2014/main" id="{D306C3F4-36B0-1561-8EFF-3B31A7774228}"/>
              </a:ext>
            </a:extLst>
          </p:cNvPr>
          <p:cNvSpPr>
            <a:spLocks noGrp="1"/>
          </p:cNvSpPr>
          <p:nvPr>
            <p:ph type="ctrTitle"/>
          </p:nvPr>
        </p:nvSpPr>
        <p:spPr>
          <a:xfrm>
            <a:off x="1524000" y="1122363"/>
            <a:ext cx="9144000" cy="1381125"/>
          </a:xfrm>
        </p:spPr>
        <p:txBody>
          <a:bodyPr anchor="t">
            <a:normAutofit/>
          </a:bodyPr>
          <a:lstStyle>
            <a:lvl1pPr algn="l">
              <a:defRPr sz="4000">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FDC4E23C-BC64-3E31-C7C9-1CCB71C593F3}"/>
              </a:ext>
            </a:extLst>
          </p:cNvPr>
          <p:cNvSpPr>
            <a:spLocks noGrp="1"/>
          </p:cNvSpPr>
          <p:nvPr>
            <p:ph type="subTitle" idx="1"/>
          </p:nvPr>
        </p:nvSpPr>
        <p:spPr>
          <a:xfrm>
            <a:off x="1524000" y="2601118"/>
            <a:ext cx="9144000" cy="3461751"/>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8BAAB4A-F681-D1CE-536F-A8600B878509}"/>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5" name="Footer Placeholder 4">
            <a:extLst>
              <a:ext uri="{FF2B5EF4-FFF2-40B4-BE49-F238E27FC236}">
                <a16:creationId xmlns:a16="http://schemas.microsoft.com/office/drawing/2014/main" id="{5872C815-2D69-C272-C63C-A195EBFE3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7A072-5E8E-BDBB-35CA-3A355E5D5FFB}"/>
              </a:ext>
            </a:extLst>
          </p:cNvPr>
          <p:cNvSpPr>
            <a:spLocks noGrp="1"/>
          </p:cNvSpPr>
          <p:nvPr>
            <p:ph type="sldNum" sz="quarter" idx="12"/>
          </p:nvPr>
        </p:nvSpPr>
        <p:spPr/>
        <p:txBody>
          <a:bodyPr/>
          <a:lstStyle>
            <a:lvl1pPr>
              <a:defRPr>
                <a:solidFill>
                  <a:srgbClr val="6C1D35"/>
                </a:solidFill>
              </a:defRPr>
            </a:lvl1pPr>
          </a:lstStyle>
          <a:p>
            <a:fld id="{B5912E74-8957-4046-8937-1199D0665174}" type="slidenum">
              <a:rPr lang="en-US" smtClean="0"/>
              <a:pPr/>
              <a:t>‹#›</a:t>
            </a:fld>
            <a:endParaRPr lang="en-US" dirty="0"/>
          </a:p>
        </p:txBody>
      </p:sp>
      <p:pic>
        <p:nvPicPr>
          <p:cNvPr id="7" name="Picture 6">
            <a:extLst>
              <a:ext uri="{FF2B5EF4-FFF2-40B4-BE49-F238E27FC236}">
                <a16:creationId xmlns:a16="http://schemas.microsoft.com/office/drawing/2014/main" id="{1AFB2FEB-1CDE-753F-3231-2131ED23FF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24" name="Group 23">
            <a:extLst>
              <a:ext uri="{FF2B5EF4-FFF2-40B4-BE49-F238E27FC236}">
                <a16:creationId xmlns:a16="http://schemas.microsoft.com/office/drawing/2014/main" id="{60EA2A08-0768-E840-71C5-CB5BA198C844}"/>
              </a:ext>
            </a:extLst>
          </p:cNvPr>
          <p:cNvGrpSpPr/>
          <p:nvPr userDrawn="1"/>
        </p:nvGrpSpPr>
        <p:grpSpPr>
          <a:xfrm>
            <a:off x="0" y="336866"/>
            <a:ext cx="838200" cy="390908"/>
            <a:chOff x="0" y="585597"/>
            <a:chExt cx="838200" cy="390908"/>
          </a:xfrm>
        </p:grpSpPr>
        <p:sp>
          <p:nvSpPr>
            <p:cNvPr id="22" name="Rectangle 21">
              <a:extLst>
                <a:ext uri="{FF2B5EF4-FFF2-40B4-BE49-F238E27FC236}">
                  <a16:creationId xmlns:a16="http://schemas.microsoft.com/office/drawing/2014/main" id="{87FE56D3-CDFF-99C8-081E-21872711345C}"/>
                </a:ext>
              </a:extLst>
            </p:cNvPr>
            <p:cNvSpPr/>
            <p:nvPr userDrawn="1"/>
          </p:nvSpPr>
          <p:spPr>
            <a:xfrm>
              <a:off x="0" y="585598"/>
              <a:ext cx="624901" cy="3909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5D81439-E4CF-3498-4773-82E6A34DB949}"/>
                </a:ext>
              </a:extLst>
            </p:cNvPr>
            <p:cNvSpPr/>
            <p:nvPr userDrawn="1"/>
          </p:nvSpPr>
          <p:spPr>
            <a:xfrm flipV="1">
              <a:off x="624901" y="585597"/>
              <a:ext cx="213299" cy="390907"/>
            </a:xfrm>
            <a:prstGeom prst="rtTriangle">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4F56CB3B-27D6-0844-017F-CFA08F52311B}"/>
              </a:ext>
            </a:extLst>
          </p:cNvPr>
          <p:cNvGrpSpPr/>
          <p:nvPr userDrawn="1"/>
        </p:nvGrpSpPr>
        <p:grpSpPr>
          <a:xfrm>
            <a:off x="11930388" y="4900065"/>
            <a:ext cx="261612" cy="1456285"/>
            <a:chOff x="-7479" y="4982614"/>
            <a:chExt cx="261612" cy="1456285"/>
          </a:xfrm>
        </p:grpSpPr>
        <p:sp>
          <p:nvSpPr>
            <p:cNvPr id="10" name="Rectangle 9">
              <a:extLst>
                <a:ext uri="{FF2B5EF4-FFF2-40B4-BE49-F238E27FC236}">
                  <a16:creationId xmlns:a16="http://schemas.microsoft.com/office/drawing/2014/main" id="{845E31CA-977D-9659-5E4D-1E4EC75ABA70}"/>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B4385F2-2245-0F8C-C446-564E2DE5084A}"/>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2065987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5386308-8E2B-C701-D9C5-CFF5B6D9F8D4}"/>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2" name="Title 1">
            <a:extLst>
              <a:ext uri="{FF2B5EF4-FFF2-40B4-BE49-F238E27FC236}">
                <a16:creationId xmlns:a16="http://schemas.microsoft.com/office/drawing/2014/main" id="{048221F6-B30E-6574-4F98-77B2C4903734}"/>
              </a:ext>
            </a:extLst>
          </p:cNvPr>
          <p:cNvSpPr>
            <a:spLocks noGrp="1"/>
          </p:cNvSpPr>
          <p:nvPr>
            <p:ph type="title"/>
          </p:nvPr>
        </p:nvSpPr>
        <p:spPr/>
        <p:txBody>
          <a:bodyPr>
            <a:normAutofit/>
          </a:bodyPr>
          <a:lstStyle>
            <a:lvl1pPr algn="ctr">
              <a:defRPr sz="40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ADB6BEFF-E786-80CC-C462-EC9F1C9C357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7B6CF37-673E-EFC4-46AD-C8B8CC64E1D0}"/>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5" name="Footer Placeholder 4">
            <a:extLst>
              <a:ext uri="{FF2B5EF4-FFF2-40B4-BE49-F238E27FC236}">
                <a16:creationId xmlns:a16="http://schemas.microsoft.com/office/drawing/2014/main" id="{9C3B8A85-2B88-6B89-6CF8-4D396AB7B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4774E-879A-AA6A-5AEF-0FD775B9793F}"/>
              </a:ext>
            </a:extLst>
          </p:cNvPr>
          <p:cNvSpPr>
            <a:spLocks noGrp="1"/>
          </p:cNvSpPr>
          <p:nvPr>
            <p:ph type="sldNum" sz="quarter" idx="12"/>
          </p:nvPr>
        </p:nvSpPr>
        <p:spPr/>
        <p:txBody>
          <a:bodyPr/>
          <a:lstStyle/>
          <a:p>
            <a:fld id="{B5912E74-8957-4046-8937-1199D0665174}" type="slidenum">
              <a:rPr lang="en-US" smtClean="0"/>
              <a:t>‹#›</a:t>
            </a:fld>
            <a:endParaRPr lang="en-US"/>
          </a:p>
        </p:txBody>
      </p:sp>
      <p:sp>
        <p:nvSpPr>
          <p:cNvPr id="8" name="Rectangle 7">
            <a:extLst>
              <a:ext uri="{FF2B5EF4-FFF2-40B4-BE49-F238E27FC236}">
                <a16:creationId xmlns:a16="http://schemas.microsoft.com/office/drawing/2014/main" id="{68F9B18A-4C13-213C-5ECD-7D00902A82F8}"/>
              </a:ext>
            </a:extLst>
          </p:cNvPr>
          <p:cNvSpPr/>
          <p:nvPr userDrawn="1"/>
        </p:nvSpPr>
        <p:spPr>
          <a:xfrm>
            <a:off x="3894421" y="21431"/>
            <a:ext cx="4460168" cy="256507"/>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8A0DAC0-1D7C-425C-A3EA-189775AB00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1" name="Rectangle 10">
            <a:extLst>
              <a:ext uri="{FF2B5EF4-FFF2-40B4-BE49-F238E27FC236}">
                <a16:creationId xmlns:a16="http://schemas.microsoft.com/office/drawing/2014/main" id="{73A6FB34-FC21-998E-F2ED-B41CC15A4311}"/>
              </a:ext>
            </a:extLst>
          </p:cNvPr>
          <p:cNvSpPr/>
          <p:nvPr userDrawn="1"/>
        </p:nvSpPr>
        <p:spPr>
          <a:xfrm>
            <a:off x="-1" y="6808662"/>
            <a:ext cx="12249013" cy="10897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91E5DFC-83E6-86F2-21A3-C9353A831D94}"/>
              </a:ext>
            </a:extLst>
          </p:cNvPr>
          <p:cNvGrpSpPr/>
          <p:nvPr userDrawn="1"/>
        </p:nvGrpSpPr>
        <p:grpSpPr>
          <a:xfrm>
            <a:off x="11930388" y="4900065"/>
            <a:ext cx="261612" cy="1456285"/>
            <a:chOff x="-7479" y="4982614"/>
            <a:chExt cx="261612" cy="1456285"/>
          </a:xfrm>
        </p:grpSpPr>
        <p:sp>
          <p:nvSpPr>
            <p:cNvPr id="9" name="Rectangle 8">
              <a:extLst>
                <a:ext uri="{FF2B5EF4-FFF2-40B4-BE49-F238E27FC236}">
                  <a16:creationId xmlns:a16="http://schemas.microsoft.com/office/drawing/2014/main" id="{00E6CDA0-D409-8B80-7C3D-EE78328F12C7}"/>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1DCC3F2-36B2-C662-DECB-01503AFCAA9E}"/>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2848066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60D2230-4C54-C188-62C4-95CC76262BA7}"/>
              </a:ext>
            </a:extLst>
          </p:cNvPr>
          <p:cNvPicPr>
            <a:picLocks noChangeAspect="1"/>
          </p:cNvPicPr>
          <p:nvPr userDrawn="1"/>
        </p:nvPicPr>
        <p:blipFill>
          <a:blip r:embed="rId2"/>
          <a:stretch>
            <a:fillRect/>
          </a:stretch>
        </p:blipFill>
        <p:spPr>
          <a:xfrm rot="10800000" flipV="1">
            <a:off x="6765" y="1270"/>
            <a:ext cx="7112053" cy="1831461"/>
          </a:xfrm>
          <a:prstGeom prst="rect">
            <a:avLst/>
          </a:prstGeom>
        </p:spPr>
      </p:pic>
      <p:sp>
        <p:nvSpPr>
          <p:cNvPr id="11" name="Rectangle 10">
            <a:extLst>
              <a:ext uri="{FF2B5EF4-FFF2-40B4-BE49-F238E27FC236}">
                <a16:creationId xmlns:a16="http://schemas.microsoft.com/office/drawing/2014/main" id="{1466CAA0-852B-2260-4E79-4DCDC5D3C474}"/>
              </a:ext>
            </a:extLst>
          </p:cNvPr>
          <p:cNvSpPr/>
          <p:nvPr userDrawn="1"/>
        </p:nvSpPr>
        <p:spPr>
          <a:xfrm>
            <a:off x="-38100" y="1690688"/>
            <a:ext cx="12230100" cy="5167312"/>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09984-B07C-717A-A1FC-A0212B127BE0}"/>
              </a:ext>
            </a:extLst>
          </p:cNvPr>
          <p:cNvSpPr>
            <a:spLocks noGrp="1"/>
          </p:cNvSpPr>
          <p:nvPr>
            <p:ph type="title"/>
          </p:nvPr>
        </p:nvSpPr>
        <p:spPr/>
        <p:txBody>
          <a:bodyPr>
            <a:normAutofit/>
          </a:bodyPr>
          <a:lstStyle>
            <a:lvl1pPr>
              <a:defRPr sz="40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D7D56CC2-F4AE-C871-25CA-0693B8E51D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04C4D5-028B-CF4F-DB83-2E7DAE1451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4ECB3-6230-1C4A-4271-8B1B329A9B88}"/>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6" name="Footer Placeholder 5">
            <a:extLst>
              <a:ext uri="{FF2B5EF4-FFF2-40B4-BE49-F238E27FC236}">
                <a16:creationId xmlns:a16="http://schemas.microsoft.com/office/drawing/2014/main" id="{A9D0EBE9-6EE3-30E5-37E9-966CEBBA4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D42C9F-71DE-08A3-B2D8-60F040A88956}"/>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0" name="Picture 9">
            <a:extLst>
              <a:ext uri="{FF2B5EF4-FFF2-40B4-BE49-F238E27FC236}">
                <a16:creationId xmlns:a16="http://schemas.microsoft.com/office/drawing/2014/main" id="{431BACEB-C3CA-5C73-C1CD-7E28828923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grpSp>
        <p:nvGrpSpPr>
          <p:cNvPr id="8" name="Group 7">
            <a:extLst>
              <a:ext uri="{FF2B5EF4-FFF2-40B4-BE49-F238E27FC236}">
                <a16:creationId xmlns:a16="http://schemas.microsoft.com/office/drawing/2014/main" id="{F32450C2-7E85-EAB2-8C8F-8B13B9657507}"/>
              </a:ext>
            </a:extLst>
          </p:cNvPr>
          <p:cNvGrpSpPr/>
          <p:nvPr userDrawn="1"/>
        </p:nvGrpSpPr>
        <p:grpSpPr>
          <a:xfrm>
            <a:off x="11930388" y="4900065"/>
            <a:ext cx="261612" cy="1456285"/>
            <a:chOff x="-7479" y="4982614"/>
            <a:chExt cx="261612" cy="1456285"/>
          </a:xfrm>
        </p:grpSpPr>
        <p:sp>
          <p:nvSpPr>
            <p:cNvPr id="9" name="Rectangle 8">
              <a:extLst>
                <a:ext uri="{FF2B5EF4-FFF2-40B4-BE49-F238E27FC236}">
                  <a16:creationId xmlns:a16="http://schemas.microsoft.com/office/drawing/2014/main" id="{E593644A-0A35-6B8C-F216-AC1945DFC79E}"/>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A806244-EF9A-642C-8573-A2BFA17DB33E}"/>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1653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169F28-4F60-04EA-2355-80F723258DB7}"/>
              </a:ext>
            </a:extLst>
          </p:cNvPr>
          <p:cNvPicPr>
            <a:picLocks noChangeAspect="1"/>
          </p:cNvPicPr>
          <p:nvPr userDrawn="1"/>
        </p:nvPicPr>
        <p:blipFill>
          <a:blip r:embed="rId2">
            <a:alphaModFix amt="99000"/>
          </a:blip>
          <a:stretch>
            <a:fillRect/>
          </a:stretch>
        </p:blipFill>
        <p:spPr>
          <a:xfrm rot="10800000" flipV="1">
            <a:off x="6764" y="1270"/>
            <a:ext cx="12073813" cy="3109189"/>
          </a:xfrm>
          <a:prstGeom prst="rect">
            <a:avLst/>
          </a:prstGeom>
        </p:spPr>
      </p:pic>
      <p:sp>
        <p:nvSpPr>
          <p:cNvPr id="2" name="Title 1">
            <a:extLst>
              <a:ext uri="{FF2B5EF4-FFF2-40B4-BE49-F238E27FC236}">
                <a16:creationId xmlns:a16="http://schemas.microsoft.com/office/drawing/2014/main" id="{D7D3BD4A-F379-8CFF-EBD6-707DD0E70908}"/>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FD159623-7488-E134-22F1-5329048ED4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9D7D39-C4CD-9439-3408-FF0BFA1B1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750B8F-83C3-D985-5919-F1A3FDF4D0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CCF953-DD56-9B85-AB4B-B9C9F0FF06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D25C81-2863-04F8-8182-D218BA273C24}"/>
              </a:ext>
            </a:extLst>
          </p:cNvPr>
          <p:cNvSpPr>
            <a:spLocks noGrp="1"/>
          </p:cNvSpPr>
          <p:nvPr>
            <p:ph type="dt" sz="half" idx="10"/>
          </p:nvPr>
        </p:nvSpPr>
        <p:spPr/>
        <p:txBody>
          <a:bodyPr/>
          <a:lstStyle/>
          <a:p>
            <a:fld id="{EF9959E7-45DE-4A2D-ACFD-0D8C8BBAB79F}" type="datetimeFigureOut">
              <a:rPr lang="en-US" smtClean="0"/>
              <a:t>1/17/25</a:t>
            </a:fld>
            <a:endParaRPr lang="en-US"/>
          </a:p>
        </p:txBody>
      </p:sp>
      <p:sp>
        <p:nvSpPr>
          <p:cNvPr id="8" name="Footer Placeholder 7">
            <a:extLst>
              <a:ext uri="{FF2B5EF4-FFF2-40B4-BE49-F238E27FC236}">
                <a16:creationId xmlns:a16="http://schemas.microsoft.com/office/drawing/2014/main" id="{A3A521E1-8180-A360-8696-A84620A87D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3D6C59-8054-7190-9FD8-FAA596348D42}"/>
              </a:ext>
            </a:extLst>
          </p:cNvPr>
          <p:cNvSpPr>
            <a:spLocks noGrp="1"/>
          </p:cNvSpPr>
          <p:nvPr>
            <p:ph type="sldNum" sz="quarter" idx="12"/>
          </p:nvPr>
        </p:nvSpPr>
        <p:spPr/>
        <p:txBody>
          <a:bodyPr/>
          <a:lstStyle/>
          <a:p>
            <a:fld id="{B5912E74-8957-4046-8937-1199D0665174}" type="slidenum">
              <a:rPr lang="en-US" smtClean="0"/>
              <a:t>‹#›</a:t>
            </a:fld>
            <a:endParaRPr lang="en-US"/>
          </a:p>
        </p:txBody>
      </p:sp>
      <p:pic>
        <p:nvPicPr>
          <p:cNvPr id="12" name="Picture 11">
            <a:extLst>
              <a:ext uri="{FF2B5EF4-FFF2-40B4-BE49-F238E27FC236}">
                <a16:creationId xmlns:a16="http://schemas.microsoft.com/office/drawing/2014/main" id="{C023B567-24C2-C088-6F75-913992BE2D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8878" y="283590"/>
            <a:ext cx="1468167" cy="497461"/>
          </a:xfrm>
          <a:prstGeom prst="rect">
            <a:avLst/>
          </a:prstGeom>
        </p:spPr>
      </p:pic>
      <p:sp>
        <p:nvSpPr>
          <p:cNvPr id="15" name="Rectangle 14">
            <a:extLst>
              <a:ext uri="{FF2B5EF4-FFF2-40B4-BE49-F238E27FC236}">
                <a16:creationId xmlns:a16="http://schemas.microsoft.com/office/drawing/2014/main" id="{A32B20C0-22D4-422D-2940-7F540F191BF7}"/>
              </a:ext>
            </a:extLst>
          </p:cNvPr>
          <p:cNvSpPr/>
          <p:nvPr userDrawn="1"/>
        </p:nvSpPr>
        <p:spPr>
          <a:xfrm>
            <a:off x="6764" y="342265"/>
            <a:ext cx="10269639" cy="45719"/>
          </a:xfrm>
          <a:prstGeom prst="rect">
            <a:avLst/>
          </a:prstGeom>
          <a:solidFill>
            <a:srgbClr val="6C1D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870257A-EF80-EF1A-EE95-68EB9FBC2F71}"/>
              </a:ext>
            </a:extLst>
          </p:cNvPr>
          <p:cNvGrpSpPr/>
          <p:nvPr userDrawn="1"/>
        </p:nvGrpSpPr>
        <p:grpSpPr>
          <a:xfrm>
            <a:off x="11930388" y="4900065"/>
            <a:ext cx="261612" cy="1456285"/>
            <a:chOff x="-7479" y="4982614"/>
            <a:chExt cx="261612" cy="1456285"/>
          </a:xfrm>
        </p:grpSpPr>
        <p:sp>
          <p:nvSpPr>
            <p:cNvPr id="13" name="Rectangle 12">
              <a:extLst>
                <a:ext uri="{FF2B5EF4-FFF2-40B4-BE49-F238E27FC236}">
                  <a16:creationId xmlns:a16="http://schemas.microsoft.com/office/drawing/2014/main" id="{BAEA7E83-8757-44B8-B8ED-EFD855548FA2}"/>
                </a:ext>
              </a:extLst>
            </p:cNvPr>
            <p:cNvSpPr/>
            <p:nvPr userDrawn="1"/>
          </p:nvSpPr>
          <p:spPr>
            <a:xfrm>
              <a:off x="-7479" y="4982614"/>
              <a:ext cx="261612" cy="145628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603E4A3-2F29-E99E-59AA-19FD2D71718A}"/>
                </a:ext>
              </a:extLst>
            </p:cNvPr>
            <p:cNvSpPr txBox="1"/>
            <p:nvPr userDrawn="1"/>
          </p:nvSpPr>
          <p:spPr>
            <a:xfrm rot="16200000">
              <a:off x="-565323" y="5578170"/>
              <a:ext cx="1377301" cy="261610"/>
            </a:xfrm>
            <a:prstGeom prst="rect">
              <a:avLst/>
            </a:prstGeom>
            <a:noFill/>
          </p:spPr>
          <p:txBody>
            <a:bodyPr wrap="square" rtlCol="0">
              <a:spAutoFit/>
            </a:bodyPr>
            <a:lstStyle/>
            <a:p>
              <a:pPr algn="ctr"/>
              <a:r>
                <a:rPr lang="en-US" sz="1100" b="1" i="0" dirty="0">
                  <a:solidFill>
                    <a:schemeClr val="bg1">
                      <a:lumMod val="95000"/>
                    </a:schemeClr>
                  </a:solidFill>
                  <a:ea typeface="Montserrat Semi" charset="0"/>
                  <a:cs typeface="Montserrat Semi" charset="0"/>
                </a:rPr>
                <a:t>www.utm.my</a:t>
              </a:r>
              <a:endParaRPr lang="en-US" sz="1100" b="1" i="0" dirty="0">
                <a:solidFill>
                  <a:schemeClr val="accent4"/>
                </a:solidFill>
                <a:ea typeface="Montserrat Semi" charset="0"/>
                <a:cs typeface="Montserrat Semi" charset="0"/>
              </a:endParaRPr>
            </a:p>
          </p:txBody>
        </p:sp>
      </p:grpSp>
    </p:spTree>
    <p:extLst>
      <p:ext uri="{BB962C8B-B14F-4D97-AF65-F5344CB8AC3E}">
        <p14:creationId xmlns:p14="http://schemas.microsoft.com/office/powerpoint/2010/main" val="3140199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19975F-708A-F234-4722-AEB2343426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87F26E-314A-B65E-03F9-0EADD49DAA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C2CC6-2915-3AF9-A194-796105577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9959E7-45DE-4A2D-ACFD-0D8C8BBAB79F}" type="datetimeFigureOut">
              <a:rPr lang="en-US" smtClean="0"/>
              <a:t>1/17/25</a:t>
            </a:fld>
            <a:endParaRPr lang="en-US"/>
          </a:p>
        </p:txBody>
      </p:sp>
      <p:sp>
        <p:nvSpPr>
          <p:cNvPr id="5" name="Footer Placeholder 4">
            <a:extLst>
              <a:ext uri="{FF2B5EF4-FFF2-40B4-BE49-F238E27FC236}">
                <a16:creationId xmlns:a16="http://schemas.microsoft.com/office/drawing/2014/main" id="{4994C745-1356-0A9F-002D-66D467AF4D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C9A2B0-BC9C-678A-D6F9-6A0D62CAA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912E74-8957-4046-8937-1199D0665174}" type="slidenum">
              <a:rPr lang="en-US" smtClean="0"/>
              <a:t>‹#›</a:t>
            </a:fld>
            <a:endParaRPr lang="en-US"/>
          </a:p>
        </p:txBody>
      </p:sp>
    </p:spTree>
    <p:extLst>
      <p:ext uri="{BB962C8B-B14F-4D97-AF65-F5344CB8AC3E}">
        <p14:creationId xmlns:p14="http://schemas.microsoft.com/office/powerpoint/2010/main" val="1015553595"/>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6" r:id="rId3"/>
    <p:sldLayoutId id="2147483662" r:id="rId4"/>
    <p:sldLayoutId id="2147483651" r:id="rId5"/>
    <p:sldLayoutId id="2147483649" r:id="rId6"/>
    <p:sldLayoutId id="2147483650" r:id="rId7"/>
    <p:sldLayoutId id="2147483652" r:id="rId8"/>
    <p:sldLayoutId id="2147483653" r:id="rId9"/>
    <p:sldLayoutId id="2147483654" r:id="rId10"/>
    <p:sldLayoutId id="2147483656" r:id="rId11"/>
    <p:sldLayoutId id="2147483655" r:id="rId12"/>
    <p:sldLayoutId id="2147483660" r:id="rId13"/>
    <p:sldLayoutId id="2147483657" r:id="rId14"/>
    <p:sldLayoutId id="2147483663" r:id="rId15"/>
  </p:sldLayoutIdLst>
  <p:txStyles>
    <p:titleStyle>
      <a:lvl1pPr algn="l"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sv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B2362F-EF82-97D1-8085-902821FA1D5F}"/>
              </a:ext>
            </a:extLst>
          </p:cNvPr>
          <p:cNvSpPr txBox="1"/>
          <p:nvPr/>
        </p:nvSpPr>
        <p:spPr>
          <a:xfrm>
            <a:off x="1416232" y="4121815"/>
            <a:ext cx="9536561" cy="1323439"/>
          </a:xfrm>
          <a:prstGeom prst="rect">
            <a:avLst/>
          </a:prstGeom>
          <a:noFill/>
        </p:spPr>
        <p:txBody>
          <a:bodyPr wrap="square" rtlCol="0">
            <a:spAutoFit/>
          </a:bodyPr>
          <a:lstStyle/>
          <a:p>
            <a:r>
              <a:rPr lang="en-MY" sz="2000" b="1" spc="300" dirty="0">
                <a:solidFill>
                  <a:schemeClr val="bg1"/>
                </a:solidFill>
              </a:rPr>
              <a:t>Predictive Maintenance and Performance Optimization for Jet Engines Based on Rolls-Royce Engine Manufacturer and Services Within the Aerospace Sector  </a:t>
            </a:r>
          </a:p>
          <a:p>
            <a:endParaRPr lang="en-MY" sz="2000" b="1" spc="300" dirty="0">
              <a:solidFill>
                <a:schemeClr val="bg1"/>
              </a:solidFill>
            </a:endParaRPr>
          </a:p>
        </p:txBody>
      </p:sp>
      <p:sp>
        <p:nvSpPr>
          <p:cNvPr id="9" name="TextBox 8">
            <a:extLst>
              <a:ext uri="{FF2B5EF4-FFF2-40B4-BE49-F238E27FC236}">
                <a16:creationId xmlns:a16="http://schemas.microsoft.com/office/drawing/2014/main" id="{E187E90E-A947-F2E4-F188-4C78E30FFB14}"/>
              </a:ext>
            </a:extLst>
          </p:cNvPr>
          <p:cNvSpPr txBox="1"/>
          <p:nvPr/>
        </p:nvSpPr>
        <p:spPr>
          <a:xfrm>
            <a:off x="1239442" y="2992976"/>
            <a:ext cx="9713351" cy="1077218"/>
          </a:xfrm>
          <a:prstGeom prst="rect">
            <a:avLst/>
          </a:prstGeom>
          <a:noFill/>
        </p:spPr>
        <p:txBody>
          <a:bodyPr wrap="square" rtlCol="0">
            <a:spAutoFit/>
          </a:bodyPr>
          <a:lstStyle/>
          <a:p>
            <a:pPr algn="ctr"/>
            <a:r>
              <a:rPr lang="en-MY" sz="3200" b="1" spc="300" dirty="0">
                <a:solidFill>
                  <a:schemeClr val="bg1"/>
                </a:solidFill>
              </a:rPr>
              <a:t>Research Design and Analysis in Data Science MCST1043 </a:t>
            </a:r>
          </a:p>
        </p:txBody>
      </p:sp>
      <p:sp>
        <p:nvSpPr>
          <p:cNvPr id="10" name="TextBox 9">
            <a:extLst>
              <a:ext uri="{FF2B5EF4-FFF2-40B4-BE49-F238E27FC236}">
                <a16:creationId xmlns:a16="http://schemas.microsoft.com/office/drawing/2014/main" id="{F9A31FEC-C1AB-A4DF-DA31-FC4B7684A9DD}"/>
              </a:ext>
            </a:extLst>
          </p:cNvPr>
          <p:cNvSpPr txBox="1"/>
          <p:nvPr/>
        </p:nvSpPr>
        <p:spPr>
          <a:xfrm>
            <a:off x="2234816" y="1925692"/>
            <a:ext cx="7722367" cy="707886"/>
          </a:xfrm>
          <a:prstGeom prst="rect">
            <a:avLst/>
          </a:prstGeom>
          <a:noFill/>
        </p:spPr>
        <p:txBody>
          <a:bodyPr wrap="square" rtlCol="0">
            <a:spAutoFit/>
          </a:bodyPr>
          <a:lstStyle/>
          <a:p>
            <a:r>
              <a:rPr lang="en-US" sz="4000" b="1" kern="0" dirty="0">
                <a:solidFill>
                  <a:schemeClr val="bg1"/>
                </a:solidFill>
              </a:rPr>
              <a:t>UNIVERSITI TEKNOLOGI MALAYSIA</a:t>
            </a:r>
          </a:p>
        </p:txBody>
      </p:sp>
      <p:pic>
        <p:nvPicPr>
          <p:cNvPr id="11" name="Picture 10">
            <a:extLst>
              <a:ext uri="{FF2B5EF4-FFF2-40B4-BE49-F238E27FC236}">
                <a16:creationId xmlns:a16="http://schemas.microsoft.com/office/drawing/2014/main" id="{E1FBF1DA-5BFF-1707-4D4A-FFFB821B0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343" y="894316"/>
            <a:ext cx="2139445" cy="723600"/>
          </a:xfrm>
          <a:prstGeom prst="rect">
            <a:avLst/>
          </a:prstGeom>
        </p:spPr>
      </p:pic>
      <p:grpSp>
        <p:nvGrpSpPr>
          <p:cNvPr id="19" name="Group 18">
            <a:extLst>
              <a:ext uri="{FF2B5EF4-FFF2-40B4-BE49-F238E27FC236}">
                <a16:creationId xmlns:a16="http://schemas.microsoft.com/office/drawing/2014/main" id="{8526A73A-E833-94D8-3B96-626DBBC27FC5}"/>
              </a:ext>
            </a:extLst>
          </p:cNvPr>
          <p:cNvGrpSpPr/>
          <p:nvPr/>
        </p:nvGrpSpPr>
        <p:grpSpPr>
          <a:xfrm>
            <a:off x="233322" y="2593119"/>
            <a:ext cx="838200" cy="841694"/>
            <a:chOff x="0" y="585597"/>
            <a:chExt cx="838200" cy="390908"/>
          </a:xfrm>
          <a:solidFill>
            <a:schemeClr val="bg1">
              <a:lumMod val="65000"/>
            </a:schemeClr>
          </a:solidFill>
        </p:grpSpPr>
        <p:sp>
          <p:nvSpPr>
            <p:cNvPr id="20" name="Rectangle 19">
              <a:extLst>
                <a:ext uri="{FF2B5EF4-FFF2-40B4-BE49-F238E27FC236}">
                  <a16:creationId xmlns:a16="http://schemas.microsoft.com/office/drawing/2014/main" id="{AF9D891E-647D-0389-6628-4EE6EB7D852C}"/>
                </a:ext>
              </a:extLst>
            </p:cNvPr>
            <p:cNvSpPr/>
            <p:nvPr userDrawn="1"/>
          </p:nvSpPr>
          <p:spPr>
            <a:xfrm>
              <a:off x="0" y="585598"/>
              <a:ext cx="624901" cy="3909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1" name="Right Triangle 20">
              <a:extLst>
                <a:ext uri="{FF2B5EF4-FFF2-40B4-BE49-F238E27FC236}">
                  <a16:creationId xmlns:a16="http://schemas.microsoft.com/office/drawing/2014/main" id="{D91420ED-5903-A743-073E-ED4B56F92DD2}"/>
                </a:ext>
              </a:extLst>
            </p:cNvPr>
            <p:cNvSpPr/>
            <p:nvPr userDrawn="1"/>
          </p:nvSpPr>
          <p:spPr>
            <a:xfrm flipV="1">
              <a:off x="624901" y="585597"/>
              <a:ext cx="213299" cy="390907"/>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grpSp>
      <p:grpSp>
        <p:nvGrpSpPr>
          <p:cNvPr id="16" name="Group 15">
            <a:extLst>
              <a:ext uri="{FF2B5EF4-FFF2-40B4-BE49-F238E27FC236}">
                <a16:creationId xmlns:a16="http://schemas.microsoft.com/office/drawing/2014/main" id="{C20E858A-4845-23C9-B443-2E55F05FAEF2}"/>
              </a:ext>
            </a:extLst>
          </p:cNvPr>
          <p:cNvGrpSpPr/>
          <p:nvPr/>
        </p:nvGrpSpPr>
        <p:grpSpPr>
          <a:xfrm>
            <a:off x="-10360" y="2593120"/>
            <a:ext cx="838200" cy="841694"/>
            <a:chOff x="0" y="585597"/>
            <a:chExt cx="838200" cy="390908"/>
          </a:xfrm>
          <a:solidFill>
            <a:schemeClr val="bg1"/>
          </a:solidFill>
        </p:grpSpPr>
        <p:sp>
          <p:nvSpPr>
            <p:cNvPr id="17" name="Rectangle 16">
              <a:extLst>
                <a:ext uri="{FF2B5EF4-FFF2-40B4-BE49-F238E27FC236}">
                  <a16:creationId xmlns:a16="http://schemas.microsoft.com/office/drawing/2014/main" id="{BAE28CBC-C49B-EEF2-721E-8E91D122E2BA}"/>
                </a:ext>
              </a:extLst>
            </p:cNvPr>
            <p:cNvSpPr/>
            <p:nvPr userDrawn="1"/>
          </p:nvSpPr>
          <p:spPr>
            <a:xfrm>
              <a:off x="0" y="585598"/>
              <a:ext cx="624901" cy="3909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ight Triangle 17">
              <a:extLst>
                <a:ext uri="{FF2B5EF4-FFF2-40B4-BE49-F238E27FC236}">
                  <a16:creationId xmlns:a16="http://schemas.microsoft.com/office/drawing/2014/main" id="{C51E1D26-9907-4A93-EEED-313B135BF054}"/>
                </a:ext>
              </a:extLst>
            </p:cNvPr>
            <p:cNvSpPr/>
            <p:nvPr userDrawn="1"/>
          </p:nvSpPr>
          <p:spPr>
            <a:xfrm flipV="1">
              <a:off x="624901" y="585597"/>
              <a:ext cx="213299" cy="390907"/>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grpSp>
      <p:pic>
        <p:nvPicPr>
          <p:cNvPr id="2" name="Picture 1">
            <a:extLst>
              <a:ext uri="{FF2B5EF4-FFF2-40B4-BE49-F238E27FC236}">
                <a16:creationId xmlns:a16="http://schemas.microsoft.com/office/drawing/2014/main" id="{A0B02FD5-EB1B-0B91-AD16-E933188FD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6513" y="6383329"/>
            <a:ext cx="2525487" cy="190060"/>
          </a:xfrm>
          <a:prstGeom prst="rect">
            <a:avLst/>
          </a:prstGeom>
        </p:spPr>
      </p:pic>
      <p:cxnSp>
        <p:nvCxnSpPr>
          <p:cNvPr id="5" name="Straight Connector 4">
            <a:extLst>
              <a:ext uri="{FF2B5EF4-FFF2-40B4-BE49-F238E27FC236}">
                <a16:creationId xmlns:a16="http://schemas.microsoft.com/office/drawing/2014/main" id="{B811AF99-4926-2858-7547-4E76321CA805}"/>
              </a:ext>
            </a:extLst>
          </p:cNvPr>
          <p:cNvCxnSpPr>
            <a:cxnSpLocks/>
            <a:endCxn id="2" idx="1"/>
          </p:cNvCxnSpPr>
          <p:nvPr/>
        </p:nvCxnSpPr>
        <p:spPr>
          <a:xfrm>
            <a:off x="-46838" y="6448292"/>
            <a:ext cx="9713351" cy="3006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8794467-816C-A812-FDC1-4AF6B5B0D2BE}"/>
              </a:ext>
            </a:extLst>
          </p:cNvPr>
          <p:cNvSpPr txBox="1"/>
          <p:nvPr/>
        </p:nvSpPr>
        <p:spPr>
          <a:xfrm>
            <a:off x="1416232" y="5137478"/>
            <a:ext cx="8827105" cy="707886"/>
          </a:xfrm>
          <a:prstGeom prst="rect">
            <a:avLst/>
          </a:prstGeom>
          <a:noFill/>
        </p:spPr>
        <p:txBody>
          <a:bodyPr wrap="square" rtlCol="0">
            <a:spAutoFit/>
          </a:bodyPr>
          <a:lstStyle/>
          <a:p>
            <a:r>
              <a:rPr lang="en-MY" sz="2000" b="1" spc="300" dirty="0">
                <a:solidFill>
                  <a:schemeClr val="bg1"/>
                </a:solidFill>
              </a:rPr>
              <a:t>Done by: Siti </a:t>
            </a:r>
            <a:r>
              <a:rPr lang="en-MY" sz="2000" b="1" spc="300" dirty="0" err="1">
                <a:solidFill>
                  <a:schemeClr val="bg1"/>
                </a:solidFill>
              </a:rPr>
              <a:t>Syahirah</a:t>
            </a:r>
            <a:r>
              <a:rPr lang="en-MY" sz="2000" b="1" spc="300" dirty="0">
                <a:solidFill>
                  <a:schemeClr val="bg1"/>
                </a:solidFill>
              </a:rPr>
              <a:t> Binti Mohd Yunus (MCS241012)</a:t>
            </a:r>
          </a:p>
          <a:p>
            <a:r>
              <a:rPr lang="en-MY" sz="2000" b="1" spc="300" dirty="0">
                <a:solidFill>
                  <a:schemeClr val="bg1"/>
                </a:solidFill>
              </a:rPr>
              <a:t>Prepared for: Prof. </a:t>
            </a:r>
            <a:r>
              <a:rPr lang="en-MY" sz="2000" b="1" spc="300" dirty="0" err="1">
                <a:solidFill>
                  <a:schemeClr val="bg1"/>
                </a:solidFill>
              </a:rPr>
              <a:t>Madya.Ts.Dr</a:t>
            </a:r>
            <a:r>
              <a:rPr lang="en-MY" sz="2000" b="1" spc="300" dirty="0">
                <a:solidFill>
                  <a:schemeClr val="bg1"/>
                </a:solidFill>
              </a:rPr>
              <a:t>. Mohd </a:t>
            </a:r>
            <a:r>
              <a:rPr lang="en-MY" sz="2000" b="1" spc="300" dirty="0" err="1">
                <a:solidFill>
                  <a:schemeClr val="bg1"/>
                </a:solidFill>
              </a:rPr>
              <a:t>Shahizan</a:t>
            </a:r>
            <a:r>
              <a:rPr lang="en-MY" sz="2000" b="1" spc="300" dirty="0">
                <a:solidFill>
                  <a:schemeClr val="bg1"/>
                </a:solidFill>
              </a:rPr>
              <a:t> bin Othman</a:t>
            </a:r>
          </a:p>
        </p:txBody>
      </p:sp>
    </p:spTree>
    <p:extLst>
      <p:ext uri="{BB962C8B-B14F-4D97-AF65-F5344CB8AC3E}">
        <p14:creationId xmlns:p14="http://schemas.microsoft.com/office/powerpoint/2010/main" val="2103540840"/>
      </p:ext>
    </p:extLst>
  </p:cSld>
  <p:clrMapOvr>
    <a:masterClrMapping/>
  </p:clrMapOvr>
  <mc:AlternateContent xmlns:mc="http://schemas.openxmlformats.org/markup-compatibility/2006" xmlns:p14="http://schemas.microsoft.com/office/powerpoint/2010/main">
    <mc:Choice Requires="p14">
      <p:transition spd="slow" p14:dur="2000" advTm="16903"/>
    </mc:Choice>
    <mc:Fallback xmlns="">
      <p:transition spd="slow" advTm="1690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88891-7DE4-F540-374A-288699AEBF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4BBB8E-7B2D-BB30-7A71-AB8B56F37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210" y="6550466"/>
            <a:ext cx="1951264" cy="146845"/>
          </a:xfrm>
          <a:prstGeom prst="rect">
            <a:avLst/>
          </a:prstGeom>
        </p:spPr>
      </p:pic>
      <p:graphicFrame>
        <p:nvGraphicFramePr>
          <p:cNvPr id="2" name="Table 5">
            <a:extLst>
              <a:ext uri="{FF2B5EF4-FFF2-40B4-BE49-F238E27FC236}">
                <a16:creationId xmlns:a16="http://schemas.microsoft.com/office/drawing/2014/main" id="{822ED13F-4042-7587-533C-9ABC21EDBEC7}"/>
              </a:ext>
            </a:extLst>
          </p:cNvPr>
          <p:cNvGraphicFramePr>
            <a:graphicFrameLocks noGrp="1"/>
          </p:cNvGraphicFramePr>
          <p:nvPr>
            <p:extLst>
              <p:ext uri="{D42A27DB-BD31-4B8C-83A1-F6EECF244321}">
                <p14:modId xmlns:p14="http://schemas.microsoft.com/office/powerpoint/2010/main" val="1379066767"/>
              </p:ext>
            </p:extLst>
          </p:nvPr>
        </p:nvGraphicFramePr>
        <p:xfrm>
          <a:off x="126252" y="2639946"/>
          <a:ext cx="11939496" cy="1578108"/>
        </p:xfrm>
        <a:graphic>
          <a:graphicData uri="http://schemas.openxmlformats.org/drawingml/2006/table">
            <a:tbl>
              <a:tblPr firstRow="1" bandRow="1">
                <a:tableStyleId>{5C22544A-7EE6-4342-B048-85BDC9FD1C3A}</a:tableStyleId>
              </a:tblPr>
              <a:tblGrid>
                <a:gridCol w="3154830">
                  <a:extLst>
                    <a:ext uri="{9D8B030D-6E8A-4147-A177-3AD203B41FA5}">
                      <a16:colId xmlns:a16="http://schemas.microsoft.com/office/drawing/2014/main" val="2352614368"/>
                    </a:ext>
                  </a:extLst>
                </a:gridCol>
                <a:gridCol w="1411942">
                  <a:extLst>
                    <a:ext uri="{9D8B030D-6E8A-4147-A177-3AD203B41FA5}">
                      <a16:colId xmlns:a16="http://schemas.microsoft.com/office/drawing/2014/main" val="1941207674"/>
                    </a:ext>
                  </a:extLst>
                </a:gridCol>
                <a:gridCol w="7372724">
                  <a:extLst>
                    <a:ext uri="{9D8B030D-6E8A-4147-A177-3AD203B41FA5}">
                      <a16:colId xmlns:a16="http://schemas.microsoft.com/office/drawing/2014/main" val="2647937302"/>
                    </a:ext>
                  </a:extLst>
                </a:gridCol>
              </a:tblGrid>
              <a:tr h="485476">
                <a:tc>
                  <a:txBody>
                    <a:bodyPr/>
                    <a:lstStyle/>
                    <a:p>
                      <a:pPr algn="ctr"/>
                      <a:r>
                        <a:rPr lang="en-MY" sz="1600" dirty="0">
                          <a:latin typeface="Times New Roman" panose="02020603050405020304" pitchFamily="18" charset="0"/>
                          <a:cs typeface="Times New Roman" panose="02020603050405020304" pitchFamily="18" charset="0"/>
                        </a:rPr>
                        <a:t>Title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1600" cap="none" spc="0" dirty="0">
                          <a:latin typeface="Times New Roman" panose="02020603050405020304" pitchFamily="18" charset="0"/>
                          <a:cs typeface="Times New Roman" panose="02020603050405020304" pitchFamily="18" charset="0"/>
                        </a:rPr>
                        <a:t>Author</a:t>
                      </a:r>
                      <a:endParaRPr lang="en-MY" sz="1600" dirty="0">
                        <a:latin typeface="Times New Roman" panose="02020603050405020304" pitchFamily="18" charset="0"/>
                        <a:cs typeface="Times New Roman" panose="02020603050405020304" pitchFamily="18" charset="0"/>
                      </a:endParaRPr>
                    </a:p>
                    <a:p>
                      <a:pPr algn="ctr"/>
                      <a:endParaRPr lang="en-MY" sz="1600" dirty="0">
                        <a:latin typeface="Times New Roman" panose="02020603050405020304" pitchFamily="18" charset="0"/>
                        <a:cs typeface="Times New Roman" panose="02020603050405020304" pitchFamily="18" charset="0"/>
                      </a:endParaRPr>
                    </a:p>
                  </a:txBody>
                  <a:tcPr/>
                </a:tc>
                <a:tc>
                  <a:txBody>
                    <a:bodyPr/>
                    <a:lstStyle/>
                    <a:p>
                      <a:pPr algn="ctr"/>
                      <a:r>
                        <a:rPr lang="en-MY" sz="1600" cap="none" spc="0" dirty="0">
                          <a:latin typeface="Times New Roman" panose="02020603050405020304" pitchFamily="18" charset="0"/>
                          <a:cs typeface="Times New Roman" panose="02020603050405020304" pitchFamily="18" charset="0"/>
                        </a:rPr>
                        <a:t>Finding</a:t>
                      </a:r>
                      <a:endParaRPr lang="en-MY"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5455927"/>
                  </a:ext>
                </a:extLst>
              </a:tr>
              <a:tr h="998988">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Real-Time IoT Data Processing for Predictive Maintenance in Aerospace Applications</a:t>
                      </a: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(D. Lee et al.</a:t>
                      </a:r>
                    </a:p>
                    <a:p>
                      <a:pPr marL="0" marR="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2018) </a:t>
                      </a:r>
                    </a:p>
                    <a:p>
                      <a:pPr algn="just"/>
                      <a:endParaRPr lang="sv-SE" sz="1400" b="0" dirty="0">
                        <a:latin typeface="Times New Roman" panose="02020603050405020304" pitchFamily="18" charset="0"/>
                        <a:cs typeface="Times New Roman" panose="02020603050405020304" pitchFamily="18"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IoT and Cloud Platforms: Framework for cloud-based predictive systems.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dirty="0">
                        <a:latin typeface="Times New Roman" panose="02020603050405020304" pitchFamily="18" charset="0"/>
                        <a:cs typeface="Times New Roman" panose="02020603050405020304" pitchFamily="18" charset="0"/>
                      </a:endParaRPr>
                    </a:p>
                    <a:p>
                      <a:pPr algn="just"/>
                      <a:endParaRPr lang="en-US" sz="14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13180080"/>
                  </a:ext>
                </a:extLst>
              </a:tr>
            </a:tbl>
          </a:graphicData>
        </a:graphic>
      </p:graphicFrame>
      <p:sp>
        <p:nvSpPr>
          <p:cNvPr id="5" name="Title 1">
            <a:extLst>
              <a:ext uri="{FF2B5EF4-FFF2-40B4-BE49-F238E27FC236}">
                <a16:creationId xmlns:a16="http://schemas.microsoft.com/office/drawing/2014/main" id="{2882DEEC-371C-1391-F2F2-811716637F88}"/>
              </a:ext>
            </a:extLst>
          </p:cNvPr>
          <p:cNvSpPr txBox="1">
            <a:spLocks noChangeArrowheads="1"/>
          </p:cNvSpPr>
          <p:nvPr/>
        </p:nvSpPr>
        <p:spPr bwMode="auto">
          <a:xfrm>
            <a:off x="0" y="-20828"/>
            <a:ext cx="12192000" cy="965482"/>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600"/>
              </a:spcAft>
            </a:pPr>
            <a:r>
              <a:rPr lang="en-US" altLang="en-US" sz="3600" dirty="0">
                <a:solidFill>
                  <a:srgbClr val="7B0132"/>
                </a:solidFill>
                <a:latin typeface="Britannic Bold" panose="020B0903060703020204" pitchFamily="34" charset="0"/>
                <a:cs typeface="Arial" panose="020B0604020202020204" pitchFamily="34" charset="0"/>
              </a:rPr>
              <a:t>Literature Review </a:t>
            </a:r>
          </a:p>
        </p:txBody>
      </p:sp>
    </p:spTree>
    <p:extLst>
      <p:ext uri="{BB962C8B-B14F-4D97-AF65-F5344CB8AC3E}">
        <p14:creationId xmlns:p14="http://schemas.microsoft.com/office/powerpoint/2010/main" val="3798015993"/>
      </p:ext>
    </p:extLst>
  </p:cSld>
  <p:clrMapOvr>
    <a:masterClrMapping/>
  </p:clrMapOvr>
  <mc:AlternateContent xmlns:mc="http://schemas.openxmlformats.org/markup-compatibility/2006" xmlns:p14="http://schemas.microsoft.com/office/powerpoint/2010/main">
    <mc:Choice Requires="p14">
      <p:transition spd="slow" p14:dur="2000" advTm="1333"/>
    </mc:Choice>
    <mc:Fallback xmlns="">
      <p:transition spd="slow" advTm="133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7ABF-148A-9451-C7C1-4CBA707EFF6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FE0867-A54A-7599-0168-129056CCC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210" y="6550466"/>
            <a:ext cx="1951264" cy="146845"/>
          </a:xfrm>
          <a:prstGeom prst="rect">
            <a:avLst/>
          </a:prstGeom>
        </p:spPr>
      </p:pic>
      <p:sp>
        <p:nvSpPr>
          <p:cNvPr id="5" name="Title 1">
            <a:extLst>
              <a:ext uri="{FF2B5EF4-FFF2-40B4-BE49-F238E27FC236}">
                <a16:creationId xmlns:a16="http://schemas.microsoft.com/office/drawing/2014/main" id="{CDC193CC-7B75-1538-4A6C-C7DBF3807C23}"/>
              </a:ext>
            </a:extLst>
          </p:cNvPr>
          <p:cNvSpPr txBox="1">
            <a:spLocks noChangeArrowheads="1"/>
          </p:cNvSpPr>
          <p:nvPr/>
        </p:nvSpPr>
        <p:spPr bwMode="auto">
          <a:xfrm>
            <a:off x="0" y="-20828"/>
            <a:ext cx="12192000" cy="965482"/>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600"/>
              </a:spcAft>
            </a:pPr>
            <a:r>
              <a:rPr lang="en-US" altLang="en-US" sz="3600" dirty="0">
                <a:solidFill>
                  <a:srgbClr val="7B0132"/>
                </a:solidFill>
                <a:latin typeface="Britannic Bold" panose="020B0903060703020204" pitchFamily="34" charset="0"/>
                <a:cs typeface="Arial" panose="020B0604020202020204" pitchFamily="34" charset="0"/>
              </a:rPr>
              <a:t>Research Methodology </a:t>
            </a:r>
          </a:p>
        </p:txBody>
      </p:sp>
      <p:sp>
        <p:nvSpPr>
          <p:cNvPr id="6" name="Text Box 1">
            <a:extLst>
              <a:ext uri="{FF2B5EF4-FFF2-40B4-BE49-F238E27FC236}">
                <a16:creationId xmlns:a16="http://schemas.microsoft.com/office/drawing/2014/main" id="{97E8AB57-A2C0-4377-16A3-DA3A9A8974E8}"/>
              </a:ext>
            </a:extLst>
          </p:cNvPr>
          <p:cNvSpPr txBox="1"/>
          <p:nvPr/>
        </p:nvSpPr>
        <p:spPr>
          <a:xfrm>
            <a:off x="10001217" y="5940362"/>
            <a:ext cx="1699324" cy="38735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Bef>
                <a:spcPts val="1200"/>
              </a:spcBef>
            </a:pPr>
            <a:r>
              <a:rPr lang="en-MY" sz="12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100" dirty="0">
                <a:effectLst/>
                <a:latin typeface="Times New Roman" panose="02020603050405020304" pitchFamily="18" charset="0"/>
                <a:ea typeface="Calibri" panose="020F0502020204030204" pitchFamily="34" charset="0"/>
                <a:cs typeface="Arial" panose="020B0604020202020204" pitchFamily="34" charset="0"/>
              </a:rPr>
              <a:t>‎</a:t>
            </a:r>
            <a:r>
              <a:rPr lang="en-MY" sz="1200" dirty="0">
                <a:effectLst/>
                <a:latin typeface="Times New Roman" panose="02020603050405020304" pitchFamily="18" charset="0"/>
                <a:ea typeface="Calibri" panose="020F0502020204030204" pitchFamily="34" charset="0"/>
                <a:cs typeface="Arial" panose="020B0604020202020204" pitchFamily="34" charset="0"/>
              </a:rPr>
              <a:t>3.2 Research framework Phase 1-3</a:t>
            </a:r>
          </a:p>
        </p:txBody>
      </p:sp>
      <p:sp>
        <p:nvSpPr>
          <p:cNvPr id="7" name="TextBox 6">
            <a:extLst>
              <a:ext uri="{FF2B5EF4-FFF2-40B4-BE49-F238E27FC236}">
                <a16:creationId xmlns:a16="http://schemas.microsoft.com/office/drawing/2014/main" id="{FF9CE82A-3570-057C-1419-96521165EEAA}"/>
              </a:ext>
            </a:extLst>
          </p:cNvPr>
          <p:cNvSpPr txBox="1"/>
          <p:nvPr/>
        </p:nvSpPr>
        <p:spPr>
          <a:xfrm>
            <a:off x="299129" y="1042662"/>
            <a:ext cx="8505296" cy="646331"/>
          </a:xfrm>
          <a:prstGeom prst="rect">
            <a:avLst/>
          </a:prstGeom>
          <a:noFill/>
        </p:spPr>
        <p:txBody>
          <a:bodyPr wrap="square">
            <a:spAutoFit/>
          </a:bodyPr>
          <a:lstStyle/>
          <a:p>
            <a:pPr algn="just"/>
            <a:r>
              <a:rPr lang="en-MY" sz="1800" b="1" u="sng" dirty="0">
                <a:effectLst/>
                <a:latin typeface="Times New Roman" panose="02020603050405020304" pitchFamily="18" charset="0"/>
                <a:ea typeface="Calibri" panose="020F0502020204030204" pitchFamily="34" charset="0"/>
                <a:cs typeface="Arial" panose="020B0604020202020204" pitchFamily="34" charset="0"/>
              </a:rPr>
              <a:t>Data Collection </a:t>
            </a:r>
          </a:p>
          <a:p>
            <a:pPr algn="just"/>
            <a:endParaRPr lang="en-MY" sz="1800" b="1" u="sng"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727096A-B48D-4C17-52EE-877D17A977FD}"/>
              </a:ext>
            </a:extLst>
          </p:cNvPr>
          <p:cNvSpPr txBox="1"/>
          <p:nvPr/>
        </p:nvSpPr>
        <p:spPr>
          <a:xfrm>
            <a:off x="2281849" y="5492964"/>
            <a:ext cx="6115986" cy="369332"/>
          </a:xfrm>
          <a:prstGeom prst="rect">
            <a:avLst/>
          </a:prstGeom>
          <a:noFill/>
        </p:spPr>
        <p:txBody>
          <a:bodyPr wrap="square">
            <a:spAutoFit/>
          </a:bodyPr>
          <a:lstStyle/>
          <a:p>
            <a:pPr algn="ctr">
              <a:spcBef>
                <a:spcPts val="1200"/>
              </a:spcBef>
            </a:pPr>
            <a:r>
              <a:rPr lang="en-MY" sz="18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600" dirty="0">
                <a:effectLst/>
                <a:latin typeface="Times New Roman" panose="02020603050405020304" pitchFamily="18" charset="0"/>
                <a:ea typeface="Calibri" panose="020F0502020204030204" pitchFamily="34" charset="0"/>
                <a:cs typeface="Arial" panose="020B0604020202020204" pitchFamily="34" charset="0"/>
              </a:rPr>
              <a:t>‎</a:t>
            </a:r>
            <a:r>
              <a:rPr lang="en-MY" sz="1800" dirty="0">
                <a:effectLst/>
                <a:latin typeface="Times New Roman" panose="02020603050405020304" pitchFamily="18" charset="0"/>
                <a:ea typeface="Calibri" panose="020F0502020204030204" pitchFamily="34" charset="0"/>
                <a:cs typeface="Arial" panose="020B0604020202020204" pitchFamily="34" charset="0"/>
              </a:rPr>
              <a:t>3.2 Review Dataset</a:t>
            </a:r>
          </a:p>
        </p:txBody>
      </p:sp>
      <p:pic>
        <p:nvPicPr>
          <p:cNvPr id="11" name="Picture 10" descr="A screenshot of a text&#10;&#10;Description automatically generated">
            <a:extLst>
              <a:ext uri="{FF2B5EF4-FFF2-40B4-BE49-F238E27FC236}">
                <a16:creationId xmlns:a16="http://schemas.microsoft.com/office/drawing/2014/main" id="{6FD789EE-0680-DA24-D0A3-E34D6262A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697" y="894922"/>
            <a:ext cx="6986000" cy="5963078"/>
          </a:xfrm>
          <a:prstGeom prst="rect">
            <a:avLst/>
          </a:prstGeom>
        </p:spPr>
      </p:pic>
      <p:pic>
        <p:nvPicPr>
          <p:cNvPr id="14" name="Picture 13" descr="A diagram of a data processing process&#10;&#10;Description automatically generated">
            <a:extLst>
              <a:ext uri="{FF2B5EF4-FFF2-40B4-BE49-F238E27FC236}">
                <a16:creationId xmlns:a16="http://schemas.microsoft.com/office/drawing/2014/main" id="{5249DBA0-545E-D0A6-0B32-C9041E4B0D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998" y="1042662"/>
            <a:ext cx="2552700" cy="4229426"/>
          </a:xfrm>
          <a:prstGeom prst="rect">
            <a:avLst/>
          </a:prstGeom>
        </p:spPr>
      </p:pic>
    </p:spTree>
    <p:extLst>
      <p:ext uri="{BB962C8B-B14F-4D97-AF65-F5344CB8AC3E}">
        <p14:creationId xmlns:p14="http://schemas.microsoft.com/office/powerpoint/2010/main" val="2314000604"/>
      </p:ext>
    </p:extLst>
  </p:cSld>
  <p:clrMapOvr>
    <a:masterClrMapping/>
  </p:clrMapOvr>
  <mc:AlternateContent xmlns:mc="http://schemas.openxmlformats.org/markup-compatibility/2006" xmlns:p14="http://schemas.microsoft.com/office/powerpoint/2010/main">
    <mc:Choice Requires="p14">
      <p:transition spd="slow" p14:dur="2000" advTm="74126"/>
    </mc:Choice>
    <mc:Fallback xmlns="">
      <p:transition spd="slow" advTm="741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5CBF0-4D2A-BC1F-61CB-D80F02AFC4B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BF3351-AFC8-DBBF-8610-B8B7E98E4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210" y="6550466"/>
            <a:ext cx="1951264" cy="146845"/>
          </a:xfrm>
          <a:prstGeom prst="rect">
            <a:avLst/>
          </a:prstGeom>
        </p:spPr>
      </p:pic>
      <p:sp>
        <p:nvSpPr>
          <p:cNvPr id="5" name="Title 1">
            <a:extLst>
              <a:ext uri="{FF2B5EF4-FFF2-40B4-BE49-F238E27FC236}">
                <a16:creationId xmlns:a16="http://schemas.microsoft.com/office/drawing/2014/main" id="{3E442B17-778C-CE9C-55DC-829DE3A062EA}"/>
              </a:ext>
            </a:extLst>
          </p:cNvPr>
          <p:cNvSpPr txBox="1">
            <a:spLocks noChangeArrowheads="1"/>
          </p:cNvSpPr>
          <p:nvPr/>
        </p:nvSpPr>
        <p:spPr bwMode="auto">
          <a:xfrm>
            <a:off x="0" y="0"/>
            <a:ext cx="12192000" cy="965482"/>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600"/>
              </a:spcAft>
            </a:pPr>
            <a:r>
              <a:rPr lang="en-US" altLang="en-US" sz="3600" dirty="0">
                <a:solidFill>
                  <a:srgbClr val="7B0132"/>
                </a:solidFill>
                <a:latin typeface="Britannic Bold" panose="020B0903060703020204" pitchFamily="34" charset="0"/>
                <a:cs typeface="Arial" panose="020B0604020202020204" pitchFamily="34" charset="0"/>
              </a:rPr>
              <a:t>Research Methodology </a:t>
            </a:r>
          </a:p>
        </p:txBody>
      </p:sp>
      <p:sp>
        <p:nvSpPr>
          <p:cNvPr id="6" name="Text Box 1">
            <a:extLst>
              <a:ext uri="{FF2B5EF4-FFF2-40B4-BE49-F238E27FC236}">
                <a16:creationId xmlns:a16="http://schemas.microsoft.com/office/drawing/2014/main" id="{DDF514D0-7F82-4CCF-A368-3BAE4617D52C}"/>
              </a:ext>
            </a:extLst>
          </p:cNvPr>
          <p:cNvSpPr txBox="1"/>
          <p:nvPr/>
        </p:nvSpPr>
        <p:spPr>
          <a:xfrm>
            <a:off x="10001217" y="5940362"/>
            <a:ext cx="1699324" cy="38735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Bef>
                <a:spcPts val="1200"/>
              </a:spcBef>
            </a:pPr>
            <a:r>
              <a:rPr lang="en-MY" sz="12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100" dirty="0">
                <a:effectLst/>
                <a:latin typeface="Times New Roman" panose="02020603050405020304" pitchFamily="18" charset="0"/>
                <a:ea typeface="Calibri" panose="020F0502020204030204" pitchFamily="34" charset="0"/>
                <a:cs typeface="Arial" panose="020B0604020202020204" pitchFamily="34" charset="0"/>
              </a:rPr>
              <a:t>‎</a:t>
            </a:r>
            <a:r>
              <a:rPr lang="en-MY" sz="1200" dirty="0">
                <a:effectLst/>
                <a:latin typeface="Times New Roman" panose="02020603050405020304" pitchFamily="18" charset="0"/>
                <a:ea typeface="Calibri" panose="020F0502020204030204" pitchFamily="34" charset="0"/>
                <a:cs typeface="Arial" panose="020B0604020202020204" pitchFamily="34" charset="0"/>
              </a:rPr>
              <a:t>3.2 Research </a:t>
            </a:r>
            <a:r>
              <a:rPr lang="en-MY" sz="1200" dirty="0" err="1">
                <a:effectLst/>
                <a:latin typeface="Times New Roman" panose="02020603050405020304" pitchFamily="18" charset="0"/>
                <a:ea typeface="Calibri" panose="020F0502020204030204" pitchFamily="34" charset="0"/>
                <a:cs typeface="Arial" panose="020B0604020202020204" pitchFamily="34" charset="0"/>
              </a:rPr>
              <a:t>Framwork</a:t>
            </a:r>
            <a:r>
              <a:rPr lang="en-MY" sz="1200" dirty="0">
                <a:effectLst/>
                <a:latin typeface="Times New Roman" panose="02020603050405020304" pitchFamily="18" charset="0"/>
                <a:ea typeface="Calibri" panose="020F0502020204030204" pitchFamily="34" charset="0"/>
                <a:cs typeface="Arial" panose="020B0604020202020204" pitchFamily="34" charset="0"/>
              </a:rPr>
              <a:t> Phase 4-6</a:t>
            </a:r>
          </a:p>
        </p:txBody>
      </p:sp>
      <p:sp>
        <p:nvSpPr>
          <p:cNvPr id="8" name="TextBox 7">
            <a:extLst>
              <a:ext uri="{FF2B5EF4-FFF2-40B4-BE49-F238E27FC236}">
                <a16:creationId xmlns:a16="http://schemas.microsoft.com/office/drawing/2014/main" id="{906A8A9D-7AC8-CDD7-0F71-5C77D0295D92}"/>
              </a:ext>
            </a:extLst>
          </p:cNvPr>
          <p:cNvSpPr txBox="1"/>
          <p:nvPr/>
        </p:nvSpPr>
        <p:spPr>
          <a:xfrm>
            <a:off x="583942" y="1443840"/>
            <a:ext cx="7302758" cy="3416320"/>
          </a:xfrm>
          <a:prstGeom prst="rect">
            <a:avLst/>
          </a:prstGeom>
          <a:noFill/>
        </p:spPr>
        <p:txBody>
          <a:bodyPr wrap="square">
            <a:spAutoFit/>
          </a:bodyPr>
          <a:lstStyle/>
          <a:p>
            <a:pPr algn="just"/>
            <a:r>
              <a:rPr lang="en-MY" sz="1800" b="1" u="sng" dirty="0">
                <a:effectLst/>
                <a:latin typeface="Times New Roman" panose="02020603050405020304" pitchFamily="18" charset="0"/>
                <a:ea typeface="Calibri" panose="020F0502020204030204" pitchFamily="34" charset="0"/>
                <a:cs typeface="Arial" panose="020B0604020202020204" pitchFamily="34" charset="0"/>
              </a:rPr>
              <a:t>Data Preprocessing and Exploratory Data Analysis </a:t>
            </a:r>
          </a:p>
          <a:p>
            <a:pPr algn="just"/>
            <a:endParaRPr lang="en-MY" sz="1800" b="1" u="sng" dirty="0">
              <a:effectLst/>
              <a:latin typeface="Times New Roman" panose="02020603050405020304" pitchFamily="18" charset="0"/>
              <a:ea typeface="Calibri" panose="020F0502020204030204" pitchFamily="34" charset="0"/>
              <a:cs typeface="Arial" panose="020B0604020202020204" pitchFamily="34" charset="0"/>
            </a:endParaRPr>
          </a:p>
          <a:p>
            <a:pPr algn="just"/>
            <a:r>
              <a:rPr lang="en-US" sz="1800" b="1" dirty="0">
                <a:effectLst/>
                <a:latin typeface="Times New Roman" panose="02020603050405020304" pitchFamily="18" charset="0"/>
                <a:ea typeface="Calibri" panose="020F0502020204030204" pitchFamily="34" charset="0"/>
                <a:cs typeface="Arial" panose="020B0604020202020204" pitchFamily="34" charset="0"/>
              </a:rPr>
              <a:t>Data Cleaning</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Remove any rows with missing product review data or ratings.</a:t>
            </a:r>
          </a:p>
          <a:p>
            <a:pPr marL="285750" indent="-285750" algn="jus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Replace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missinremove</a:t>
            </a:r>
            <a:r>
              <a:rPr lang="en-US" sz="1800" dirty="0">
                <a:effectLst/>
                <a:latin typeface="Times New Roman" panose="02020603050405020304" pitchFamily="18" charset="0"/>
                <a:ea typeface="Calibri" panose="020F0502020204030204" pitchFamily="34" charset="0"/>
                <a:cs typeface="Arial" panose="020B0604020202020204" pitchFamily="34" charset="0"/>
              </a:rPr>
              <a:t> the rows, as there's a large dataset.</a:t>
            </a:r>
          </a:p>
          <a:p>
            <a:pPr marL="285750" indent="-285750" algn="just">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algn="just"/>
            <a:r>
              <a:rPr lang="en-US" sz="1800" b="1" dirty="0">
                <a:effectLst/>
                <a:latin typeface="Times New Roman" panose="02020603050405020304" pitchFamily="18" charset="0"/>
                <a:ea typeface="Calibri" panose="020F0502020204030204" pitchFamily="34" charset="0"/>
                <a:cs typeface="Arial" panose="020B0604020202020204" pitchFamily="34" charset="0"/>
              </a:rPr>
              <a:t>Preprocess text by:</a:t>
            </a:r>
          </a:p>
          <a:p>
            <a:pPr marL="285750" indent="-285750" algn="jus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Converting to lowercase</a:t>
            </a:r>
          </a:p>
          <a:p>
            <a:pPr marL="285750" indent="-285750" algn="jus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Removing extra whitespaces</a:t>
            </a:r>
          </a:p>
          <a:p>
            <a:pPr marL="285750" indent="-285750" algn="jus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Replacing digits and punctuation with spaces</a:t>
            </a:r>
          </a:p>
          <a:p>
            <a:pPr marL="285750" indent="-285750" algn="jus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Eliminating extra spaces and tabs</a:t>
            </a:r>
          </a:p>
          <a:p>
            <a:pPr marL="285750" indent="-285750" algn="jus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Tokenize the text into words or sub-words standardization.</a:t>
            </a:r>
          </a:p>
        </p:txBody>
      </p:sp>
      <p:pic>
        <p:nvPicPr>
          <p:cNvPr id="7" name="Picture 6" descr="A diagram of a machine learning model&#10;&#10;Description automatically generated">
            <a:extLst>
              <a:ext uri="{FF2B5EF4-FFF2-40B4-BE49-F238E27FC236}">
                <a16:creationId xmlns:a16="http://schemas.microsoft.com/office/drawing/2014/main" id="{7BB47CCA-7652-124B-CCC2-F8DA5A017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013" y="1329540"/>
            <a:ext cx="3765517" cy="4084618"/>
          </a:xfrm>
          <a:prstGeom prst="rect">
            <a:avLst/>
          </a:prstGeom>
        </p:spPr>
      </p:pic>
      <p:pic>
        <p:nvPicPr>
          <p:cNvPr id="12" name="Picture 11" descr="A table with text and words&#10;&#10;Description automatically generated">
            <a:extLst>
              <a:ext uri="{FF2B5EF4-FFF2-40B4-BE49-F238E27FC236}">
                <a16:creationId xmlns:a16="http://schemas.microsoft.com/office/drawing/2014/main" id="{11494992-CB7A-8B45-ED14-9EA67D7B0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42" y="1860550"/>
            <a:ext cx="6631246" cy="4948392"/>
          </a:xfrm>
          <a:prstGeom prst="rect">
            <a:avLst/>
          </a:prstGeom>
        </p:spPr>
      </p:pic>
    </p:spTree>
    <p:extLst>
      <p:ext uri="{BB962C8B-B14F-4D97-AF65-F5344CB8AC3E}">
        <p14:creationId xmlns:p14="http://schemas.microsoft.com/office/powerpoint/2010/main" val="2004041209"/>
      </p:ext>
    </p:extLst>
  </p:cSld>
  <p:clrMapOvr>
    <a:masterClrMapping/>
  </p:clrMapOvr>
  <mc:AlternateContent xmlns:mc="http://schemas.openxmlformats.org/markup-compatibility/2006" xmlns:p14="http://schemas.microsoft.com/office/powerpoint/2010/main">
    <mc:Choice Requires="p14">
      <p:transition spd="slow" p14:dur="2000" advTm="5200"/>
    </mc:Choice>
    <mc:Fallback xmlns="">
      <p:transition spd="slow" advTm="52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CE09-0298-411A-60B2-00C81127EE4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07E273-ED70-936F-C228-38A782D1E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210" y="6550466"/>
            <a:ext cx="1951264" cy="146845"/>
          </a:xfrm>
          <a:prstGeom prst="rect">
            <a:avLst/>
          </a:prstGeom>
        </p:spPr>
      </p:pic>
      <p:sp>
        <p:nvSpPr>
          <p:cNvPr id="5" name="Title 1">
            <a:extLst>
              <a:ext uri="{FF2B5EF4-FFF2-40B4-BE49-F238E27FC236}">
                <a16:creationId xmlns:a16="http://schemas.microsoft.com/office/drawing/2014/main" id="{BE948D8F-C88D-E6DF-127C-6089BD6FD0CF}"/>
              </a:ext>
            </a:extLst>
          </p:cNvPr>
          <p:cNvSpPr txBox="1">
            <a:spLocks noChangeArrowheads="1"/>
          </p:cNvSpPr>
          <p:nvPr/>
        </p:nvSpPr>
        <p:spPr bwMode="auto">
          <a:xfrm>
            <a:off x="0" y="0"/>
            <a:ext cx="12192000" cy="965482"/>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600"/>
              </a:spcAft>
            </a:pPr>
            <a:r>
              <a:rPr lang="en-US" altLang="en-US" sz="3600" dirty="0">
                <a:solidFill>
                  <a:srgbClr val="7B0132"/>
                </a:solidFill>
                <a:latin typeface="Britannic Bold" panose="020B0903060703020204" pitchFamily="34" charset="0"/>
                <a:cs typeface="Arial" panose="020B0604020202020204" pitchFamily="34" charset="0"/>
              </a:rPr>
              <a:t>Research Methodology </a:t>
            </a:r>
          </a:p>
        </p:txBody>
      </p:sp>
      <p:sp>
        <p:nvSpPr>
          <p:cNvPr id="6" name="Text Box 1">
            <a:extLst>
              <a:ext uri="{FF2B5EF4-FFF2-40B4-BE49-F238E27FC236}">
                <a16:creationId xmlns:a16="http://schemas.microsoft.com/office/drawing/2014/main" id="{7BDC11A5-E52F-4935-1916-FCB55B35A80C}"/>
              </a:ext>
            </a:extLst>
          </p:cNvPr>
          <p:cNvSpPr txBox="1"/>
          <p:nvPr/>
        </p:nvSpPr>
        <p:spPr>
          <a:xfrm>
            <a:off x="10001217" y="5940362"/>
            <a:ext cx="1699324" cy="38735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Bef>
                <a:spcPts val="1200"/>
              </a:spcBef>
            </a:pPr>
            <a:r>
              <a:rPr lang="en-MY" sz="12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100" dirty="0">
                <a:effectLst/>
                <a:latin typeface="Times New Roman" panose="02020603050405020304" pitchFamily="18" charset="0"/>
                <a:ea typeface="Calibri" panose="020F0502020204030204" pitchFamily="34" charset="0"/>
                <a:cs typeface="Arial" panose="020B0604020202020204" pitchFamily="34" charset="0"/>
              </a:rPr>
              <a:t>‎</a:t>
            </a:r>
            <a:r>
              <a:rPr lang="en-MY" sz="1200" dirty="0">
                <a:effectLst/>
                <a:latin typeface="Times New Roman" panose="02020603050405020304" pitchFamily="18" charset="0"/>
                <a:ea typeface="Calibri" panose="020F0502020204030204" pitchFamily="34" charset="0"/>
                <a:cs typeface="Arial" panose="020B0604020202020204" pitchFamily="34" charset="0"/>
              </a:rPr>
              <a:t>3.2 Research </a:t>
            </a:r>
            <a:r>
              <a:rPr lang="en-MY" sz="1200" dirty="0" err="1">
                <a:effectLst/>
                <a:latin typeface="Times New Roman" panose="02020603050405020304" pitchFamily="18" charset="0"/>
                <a:ea typeface="Calibri" panose="020F0502020204030204" pitchFamily="34" charset="0"/>
                <a:cs typeface="Arial" panose="020B0604020202020204" pitchFamily="34" charset="0"/>
              </a:rPr>
              <a:t>Framwork</a:t>
            </a:r>
            <a:r>
              <a:rPr lang="en-MY" sz="1200" dirty="0">
                <a:effectLst/>
                <a:latin typeface="Times New Roman" panose="02020603050405020304" pitchFamily="18" charset="0"/>
                <a:ea typeface="Calibri" panose="020F0502020204030204" pitchFamily="34" charset="0"/>
                <a:cs typeface="Arial" panose="020B0604020202020204" pitchFamily="34" charset="0"/>
              </a:rPr>
              <a:t> Phase 4-6</a:t>
            </a:r>
          </a:p>
        </p:txBody>
      </p:sp>
      <p:sp>
        <p:nvSpPr>
          <p:cNvPr id="8" name="TextBox 7">
            <a:extLst>
              <a:ext uri="{FF2B5EF4-FFF2-40B4-BE49-F238E27FC236}">
                <a16:creationId xmlns:a16="http://schemas.microsoft.com/office/drawing/2014/main" id="{C293C665-A8A1-0D43-8011-CCE1582DB507}"/>
              </a:ext>
            </a:extLst>
          </p:cNvPr>
          <p:cNvSpPr txBox="1"/>
          <p:nvPr/>
        </p:nvSpPr>
        <p:spPr>
          <a:xfrm>
            <a:off x="583942" y="1443840"/>
            <a:ext cx="7302758" cy="3831818"/>
          </a:xfrm>
          <a:prstGeom prst="rect">
            <a:avLst/>
          </a:prstGeom>
          <a:noFill/>
        </p:spPr>
        <p:txBody>
          <a:bodyPr wrap="square">
            <a:spAutoFit/>
          </a:bodyPr>
          <a:lstStyle/>
          <a:p>
            <a:pPr algn="just"/>
            <a:r>
              <a:rPr lang="en-MY" sz="1800" b="1" u="sng" dirty="0">
                <a:effectLst/>
                <a:latin typeface="Times New Roman" panose="02020603050405020304" pitchFamily="18" charset="0"/>
                <a:ea typeface="Calibri" panose="020F0502020204030204" pitchFamily="34" charset="0"/>
                <a:cs typeface="Arial" panose="020B0604020202020204" pitchFamily="34" charset="0"/>
              </a:rPr>
              <a:t> Exploratory Data Analysis </a:t>
            </a:r>
          </a:p>
          <a:p>
            <a:pPr algn="just"/>
            <a:endParaRPr lang="en-MY" sz="1800" b="1" u="sng" dirty="0">
              <a:effectLst/>
              <a:latin typeface="Times New Roman" panose="02020603050405020304" pitchFamily="18" charset="0"/>
              <a:ea typeface="Calibri" panose="020F0502020204030204" pitchFamily="34" charset="0"/>
              <a:cs typeface="Arial" panose="020B0604020202020204" pitchFamily="34" charset="0"/>
            </a:endParaRPr>
          </a:p>
          <a:p>
            <a:pPr indent="457200" algn="just">
              <a:lnSpc>
                <a:spcPct val="150000"/>
              </a:lnSpc>
            </a:pPr>
            <a:r>
              <a:rPr lang="en-MY" sz="1800" b="1" dirty="0">
                <a:effectLst/>
                <a:latin typeface="Times New Roman" panose="02020603050405020304" pitchFamily="18" charset="0"/>
                <a:ea typeface="Calibri" panose="020F0502020204030204" pitchFamily="34" charset="0"/>
                <a:cs typeface="Times New Roman" panose="02020603050405020304" pitchFamily="18" charset="0"/>
              </a:rPr>
              <a:t>Building Model</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1: Linear Regression</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2: Applying Support Vector Regression (SVR) Model</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3: Using Decision Tree</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4: Using Random Forest</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5: Using Ridge Regression</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6: Neural Network Model</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just"/>
            <a:endParaRPr lang="en-US" sz="1800" b="1"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7" name="Picture 6" descr="A diagram of a machine learning model&#10;&#10;Description automatically generated">
            <a:extLst>
              <a:ext uri="{FF2B5EF4-FFF2-40B4-BE49-F238E27FC236}">
                <a16:creationId xmlns:a16="http://schemas.microsoft.com/office/drawing/2014/main" id="{EB93160D-4468-F2DB-91A5-3018F3AF2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1013" y="1329540"/>
            <a:ext cx="3765517" cy="4084618"/>
          </a:xfrm>
          <a:prstGeom prst="rect">
            <a:avLst/>
          </a:prstGeom>
        </p:spPr>
      </p:pic>
    </p:spTree>
    <p:extLst>
      <p:ext uri="{BB962C8B-B14F-4D97-AF65-F5344CB8AC3E}">
        <p14:creationId xmlns:p14="http://schemas.microsoft.com/office/powerpoint/2010/main" val="2919606915"/>
      </p:ext>
    </p:extLst>
  </p:cSld>
  <p:clrMapOvr>
    <a:masterClrMapping/>
  </p:clrMapOvr>
  <mc:AlternateContent xmlns:mc="http://schemas.openxmlformats.org/markup-compatibility/2006" xmlns:p14="http://schemas.microsoft.com/office/powerpoint/2010/main">
    <mc:Choice Requires="p14">
      <p:transition spd="slow" p14:dur="2000" advTm="18666"/>
    </mc:Choice>
    <mc:Fallback xmlns="">
      <p:transition spd="slow" advTm="1866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8E74C-709F-792F-471F-CE51A75F6A9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94CA1B-C6A0-5C53-1215-C38CE652A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210" y="6550466"/>
            <a:ext cx="1951264" cy="146845"/>
          </a:xfrm>
          <a:prstGeom prst="rect">
            <a:avLst/>
          </a:prstGeom>
        </p:spPr>
      </p:pic>
      <p:sp>
        <p:nvSpPr>
          <p:cNvPr id="5" name="Title 1">
            <a:extLst>
              <a:ext uri="{FF2B5EF4-FFF2-40B4-BE49-F238E27FC236}">
                <a16:creationId xmlns:a16="http://schemas.microsoft.com/office/drawing/2014/main" id="{9F86028B-2E3F-5724-A24A-4517364C7715}"/>
              </a:ext>
            </a:extLst>
          </p:cNvPr>
          <p:cNvSpPr txBox="1">
            <a:spLocks noChangeArrowheads="1"/>
          </p:cNvSpPr>
          <p:nvPr/>
        </p:nvSpPr>
        <p:spPr bwMode="auto">
          <a:xfrm>
            <a:off x="0" y="-20828"/>
            <a:ext cx="12192000" cy="965482"/>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600"/>
              </a:spcAft>
            </a:pPr>
            <a:r>
              <a:rPr lang="en-US" altLang="en-US" sz="3600" dirty="0">
                <a:solidFill>
                  <a:srgbClr val="7B0132"/>
                </a:solidFill>
                <a:latin typeface="Britannic Bold" panose="020B0903060703020204" pitchFamily="34" charset="0"/>
                <a:cs typeface="Arial" panose="020B0604020202020204" pitchFamily="34" charset="0"/>
              </a:rPr>
              <a:t>Research Methodology </a:t>
            </a:r>
          </a:p>
        </p:txBody>
      </p:sp>
      <p:sp>
        <p:nvSpPr>
          <p:cNvPr id="6" name="Text Box 1">
            <a:extLst>
              <a:ext uri="{FF2B5EF4-FFF2-40B4-BE49-F238E27FC236}">
                <a16:creationId xmlns:a16="http://schemas.microsoft.com/office/drawing/2014/main" id="{F1A7C681-6CF1-F937-45AB-110596BAF19D}"/>
              </a:ext>
            </a:extLst>
          </p:cNvPr>
          <p:cNvSpPr txBox="1"/>
          <p:nvPr/>
        </p:nvSpPr>
        <p:spPr>
          <a:xfrm>
            <a:off x="10001217" y="5940362"/>
            <a:ext cx="1699324" cy="38735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Bef>
                <a:spcPts val="1200"/>
              </a:spcBef>
            </a:pPr>
            <a:endParaRPr lang="en-MY" sz="12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27BDC3E1-B497-3A8B-6E8F-FB497CD7A252}"/>
              </a:ext>
            </a:extLst>
          </p:cNvPr>
          <p:cNvSpPr txBox="1"/>
          <p:nvPr/>
        </p:nvSpPr>
        <p:spPr>
          <a:xfrm>
            <a:off x="491459" y="872585"/>
            <a:ext cx="8505296" cy="3970318"/>
          </a:xfrm>
          <a:prstGeom prst="rect">
            <a:avLst/>
          </a:prstGeom>
          <a:noFill/>
        </p:spPr>
        <p:txBody>
          <a:bodyPr wrap="square">
            <a:spAutoFit/>
          </a:bodyPr>
          <a:lstStyle/>
          <a:p>
            <a:pPr algn="just"/>
            <a:r>
              <a:rPr lang="en-MY" b="1" u="sng" dirty="0">
                <a:latin typeface="Times New Roman" panose="02020603050405020304" pitchFamily="18" charset="0"/>
                <a:ea typeface="Calibri" panose="020F0502020204030204" pitchFamily="34" charset="0"/>
                <a:cs typeface="Arial" panose="020B0604020202020204" pitchFamily="34" charset="0"/>
              </a:rPr>
              <a:t>CMAPPS</a:t>
            </a:r>
            <a:r>
              <a:rPr lang="en-MY" sz="1800" b="1" u="sng" dirty="0">
                <a:effectLst/>
                <a:latin typeface="Times New Roman" panose="02020603050405020304" pitchFamily="18" charset="0"/>
                <a:ea typeface="Calibri" panose="020F0502020204030204" pitchFamily="34" charset="0"/>
                <a:cs typeface="Arial" panose="020B0604020202020204" pitchFamily="34" charset="0"/>
              </a:rPr>
              <a:t> </a:t>
            </a:r>
            <a:endParaRPr lang="en-MY" b="1" u="sng" dirty="0">
              <a:latin typeface="Times New Roman" panose="02020603050405020304" pitchFamily="18" charset="0"/>
              <a:ea typeface="Calibri" panose="020F0502020204030204" pitchFamily="34" charset="0"/>
              <a:cs typeface="Arial" panose="020B0604020202020204" pitchFamily="34" charset="0"/>
            </a:endParaRPr>
          </a:p>
          <a:p>
            <a:pPr algn="just"/>
            <a:r>
              <a:rPr lang="en-MY" sz="1800" dirty="0">
                <a:effectLst/>
                <a:latin typeface="Times New Roman" panose="02020603050405020304" pitchFamily="18" charset="0"/>
                <a:ea typeface="Calibri" panose="020F0502020204030204" pitchFamily="34" charset="0"/>
                <a:cs typeface="Times New Roman" panose="02020603050405020304" pitchFamily="18" charset="0"/>
              </a:rPr>
              <a:t>Predictive maintenance on NASA’s turbofan engine degradation dataset (CMAPSS) are selected to assist in achieving the objectives. The data is obtained from official website of NASA’s Open Source Data. Dataset FD001 contains :</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buFont typeface="+mj-lt"/>
              <a:buAutoNum type="alphaLcParenR"/>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Train trajectories: 100 engines. </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buFont typeface="+mj-lt"/>
              <a:buAutoNum type="alphaLcParenR"/>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Test trajectories: 100 engines. </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buFont typeface="+mj-lt"/>
              <a:buAutoNum type="alphaLcParenR"/>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Fault Modes: ONE.</a:t>
            </a:r>
            <a:endParaRPr lang="en-MY" dirty="0">
              <a:latin typeface="Times New Roman" panose="02020603050405020304" pitchFamily="18" charset="0"/>
              <a:ea typeface="Calibri" panose="020F0502020204030204" pitchFamily="34" charset="0"/>
              <a:cs typeface="Arial" panose="020B0604020202020204" pitchFamily="34" charset="0"/>
            </a:endParaRPr>
          </a:p>
          <a:p>
            <a:pPr lvl="0" algn="just"/>
            <a:r>
              <a:rPr lang="en-MY" sz="1800" dirty="0">
                <a:effectLst/>
                <a:latin typeface="Times New Roman" panose="02020603050405020304" pitchFamily="18" charset="0"/>
                <a:ea typeface="Calibri" panose="020F0502020204030204" pitchFamily="34" charset="0"/>
                <a:cs typeface="Times New Roman" panose="02020603050405020304" pitchFamily="18" charset="0"/>
              </a:rPr>
              <a:t> Datasets consist of simulations from multiple turbofan engines over period of time, each row contains the following information:</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buFont typeface="+mj-lt"/>
              <a:buAutoNum type="arabicPeriod"/>
              <a:tabLst>
                <a:tab pos="457200" algn="l"/>
              </a:tabLst>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Engine unit number</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buFont typeface="+mj-lt"/>
              <a:buAutoNum type="arabicPeriod"/>
              <a:tabLst>
                <a:tab pos="457200" algn="l"/>
              </a:tabLst>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Time, in cycles</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buFont typeface="+mj-lt"/>
              <a:buAutoNum type="arabicPeriod"/>
              <a:tabLst>
                <a:tab pos="457200" algn="l"/>
              </a:tabLst>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Three operational settings</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buFont typeface="+mj-lt"/>
              <a:buAutoNum type="arabicPeriod"/>
              <a:tabLst>
                <a:tab pos="457200" algn="l"/>
              </a:tabLst>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Readings from 21 sensors</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just"/>
            <a:endParaRPr lang="en-MY" sz="1800" b="1" u="sng"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9" name="Picture 8" descr="A text on a white background&#10;&#10;Description automatically generated">
            <a:extLst>
              <a:ext uri="{FF2B5EF4-FFF2-40B4-BE49-F238E27FC236}">
                <a16:creationId xmlns:a16="http://schemas.microsoft.com/office/drawing/2014/main" id="{DA89B9B0-B528-4EFC-7CA2-7DEE704EB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613" y="4023752"/>
            <a:ext cx="6127987" cy="2091297"/>
          </a:xfrm>
          <a:prstGeom prst="rect">
            <a:avLst/>
          </a:prstGeom>
        </p:spPr>
      </p:pic>
    </p:spTree>
    <p:extLst>
      <p:ext uri="{BB962C8B-B14F-4D97-AF65-F5344CB8AC3E}">
        <p14:creationId xmlns:p14="http://schemas.microsoft.com/office/powerpoint/2010/main" val="1546963071"/>
      </p:ext>
    </p:extLst>
  </p:cSld>
  <p:clrMapOvr>
    <a:masterClrMapping/>
  </p:clrMapOvr>
  <mc:AlternateContent xmlns:mc="http://schemas.openxmlformats.org/markup-compatibility/2006" xmlns:p14="http://schemas.microsoft.com/office/powerpoint/2010/main">
    <mc:Choice Requires="p14">
      <p:transition spd="slow" p14:dur="2000" advTm="9804"/>
    </mc:Choice>
    <mc:Fallback xmlns="">
      <p:transition spd="slow" advTm="980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7776F-00CC-1FA5-A33E-A35AFA55F84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87C826F-A22C-70CC-575B-545D3BB17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0FCBDA05-6DDD-2409-4D98-27221A27EB44}"/>
              </a:ext>
            </a:extLst>
          </p:cNvPr>
          <p:cNvSpPr txBox="1"/>
          <p:nvPr/>
        </p:nvSpPr>
        <p:spPr>
          <a:xfrm>
            <a:off x="0" y="2767280"/>
            <a:ext cx="4376296" cy="1323439"/>
          </a:xfrm>
          <a:prstGeom prst="rect">
            <a:avLst/>
          </a:prstGeom>
          <a:noFill/>
        </p:spPr>
        <p:txBody>
          <a:bodyPr wrap="square" rtlCol="0">
            <a:spAutoFit/>
          </a:bodyPr>
          <a:lstStyle/>
          <a:p>
            <a:pPr algn="ctr"/>
            <a:r>
              <a:rPr lang="en-US" sz="4000" b="1" kern="0" dirty="0">
                <a:solidFill>
                  <a:schemeClr val="bg1"/>
                </a:solidFill>
              </a:rPr>
              <a:t>Exploratory Data Analysis </a:t>
            </a:r>
          </a:p>
        </p:txBody>
      </p:sp>
      <p:sp>
        <p:nvSpPr>
          <p:cNvPr id="11" name="TextBox 10">
            <a:extLst>
              <a:ext uri="{FF2B5EF4-FFF2-40B4-BE49-F238E27FC236}">
                <a16:creationId xmlns:a16="http://schemas.microsoft.com/office/drawing/2014/main" id="{9551C104-A32C-958E-32F4-5A2B10368AE6}"/>
              </a:ext>
            </a:extLst>
          </p:cNvPr>
          <p:cNvSpPr txBox="1"/>
          <p:nvPr/>
        </p:nvSpPr>
        <p:spPr>
          <a:xfrm>
            <a:off x="5243996" y="6020991"/>
            <a:ext cx="6138472" cy="369332"/>
          </a:xfrm>
          <a:prstGeom prst="rect">
            <a:avLst/>
          </a:prstGeom>
          <a:noFill/>
        </p:spPr>
        <p:txBody>
          <a:bodyPr wrap="square">
            <a:spAutoFit/>
          </a:bodyPr>
          <a:lstStyle/>
          <a:p>
            <a:pPr algn="ctr">
              <a:spcBef>
                <a:spcPts val="1200"/>
              </a:spcBef>
            </a:pPr>
            <a:r>
              <a:rPr lang="en-MY" sz="18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600" dirty="0">
                <a:effectLst/>
                <a:latin typeface="Times New Roman" panose="02020603050405020304" pitchFamily="18" charset="0"/>
                <a:ea typeface="Calibri" panose="020F0502020204030204" pitchFamily="34" charset="0"/>
                <a:cs typeface="Arial" panose="020B0604020202020204" pitchFamily="34" charset="0"/>
              </a:rPr>
              <a:t>‎</a:t>
            </a:r>
            <a:r>
              <a:rPr lang="en-MY" dirty="0">
                <a:latin typeface="Times New Roman" panose="02020603050405020304" pitchFamily="18" charset="0"/>
                <a:ea typeface="Calibri" panose="020F0502020204030204" pitchFamily="34" charset="0"/>
                <a:cs typeface="Arial" panose="020B0604020202020204" pitchFamily="34" charset="0"/>
              </a:rPr>
              <a:t>4.6</a:t>
            </a:r>
            <a:r>
              <a:rPr lang="en-MY" sz="1800" dirty="0">
                <a:effectLst/>
                <a:latin typeface="Times New Roman" panose="02020603050405020304" pitchFamily="18" charset="0"/>
                <a:ea typeface="Calibri" panose="020F0502020204030204" pitchFamily="34" charset="0"/>
                <a:cs typeface="Arial" panose="020B0604020202020204" pitchFamily="34" charset="0"/>
              </a:rPr>
              <a:t>                                   Data Information</a:t>
            </a:r>
          </a:p>
        </p:txBody>
      </p:sp>
      <p:sp>
        <p:nvSpPr>
          <p:cNvPr id="13" name="TextBox 12">
            <a:extLst>
              <a:ext uri="{FF2B5EF4-FFF2-40B4-BE49-F238E27FC236}">
                <a16:creationId xmlns:a16="http://schemas.microsoft.com/office/drawing/2014/main" id="{F3296ADF-75BF-90CD-EBE3-D267EC26A35F}"/>
              </a:ext>
            </a:extLst>
          </p:cNvPr>
          <p:cNvSpPr txBox="1"/>
          <p:nvPr/>
        </p:nvSpPr>
        <p:spPr>
          <a:xfrm>
            <a:off x="4851412" y="577369"/>
            <a:ext cx="5435588" cy="873509"/>
          </a:xfrm>
          <a:prstGeom prst="rect">
            <a:avLst/>
          </a:prstGeom>
          <a:noFill/>
        </p:spPr>
        <p:txBody>
          <a:bodyPr wrap="square">
            <a:spAutoFit/>
          </a:bodyPr>
          <a:lstStyle/>
          <a:p>
            <a:pPr indent="457200" algn="just">
              <a:lnSpc>
                <a:spcPct val="150000"/>
              </a:lnSpc>
              <a:spcBef>
                <a:spcPts val="2400"/>
              </a:spcBef>
              <a:spcAft>
                <a:spcPts val="2400"/>
              </a:spcAft>
            </a:pPr>
            <a:r>
              <a:rPr lang="en-MY" dirty="0">
                <a:latin typeface="Times New Roman" panose="02020603050405020304" pitchFamily="18" charset="0"/>
                <a:ea typeface="Calibri" panose="020F0502020204030204" pitchFamily="34" charset="0"/>
                <a:cs typeface="Arial" panose="020B0604020202020204" pitchFamily="34" charset="0"/>
              </a:rPr>
              <a:t>Figure below</a:t>
            </a:r>
            <a:r>
              <a:rPr lang="en-MY" sz="1800" dirty="0">
                <a:effectLst/>
                <a:latin typeface="Times New Roman" panose="02020603050405020304" pitchFamily="18" charset="0"/>
                <a:ea typeface="Calibri" panose="020F0502020204030204" pitchFamily="34" charset="0"/>
                <a:cs typeface="Arial" panose="020B0604020202020204" pitchFamily="34" charset="0"/>
              </a:rPr>
              <a:t> shows the dataset information </a:t>
            </a:r>
            <a:r>
              <a:rPr lang="en-MY" dirty="0">
                <a:latin typeface="Times New Roman" panose="02020603050405020304" pitchFamily="18" charset="0"/>
                <a:ea typeface="Calibri" panose="020F0502020204030204" pitchFamily="34" charset="0"/>
                <a:cs typeface="Arial" panose="020B0604020202020204" pitchFamily="34" charset="0"/>
              </a:rPr>
              <a:t>for the 21 sensors and 100 units of engine </a:t>
            </a:r>
            <a:r>
              <a:rPr lang="en-MY" sz="1800" dirty="0">
                <a:effectLst/>
                <a:latin typeface="Times New Roman" panose="02020603050405020304" pitchFamily="18" charset="0"/>
                <a:ea typeface="Calibri" panose="020F0502020204030204" pitchFamily="34" charset="0"/>
                <a:cs typeface="Arial" panose="020B0604020202020204" pitchFamily="34" charset="0"/>
              </a:rPr>
              <a:t>.</a:t>
            </a:r>
          </a:p>
        </p:txBody>
      </p:sp>
      <p:pic>
        <p:nvPicPr>
          <p:cNvPr id="7" name="Picture 6" descr="A screenshot of a computer&#10;&#10;Description automatically generated">
            <a:extLst>
              <a:ext uri="{FF2B5EF4-FFF2-40B4-BE49-F238E27FC236}">
                <a16:creationId xmlns:a16="http://schemas.microsoft.com/office/drawing/2014/main" id="{43F190FD-2B91-4931-1E25-41E15E25F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287" y="1450878"/>
            <a:ext cx="3065463" cy="514339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490C1C1-6B5A-BA4D-F111-56855AE96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8457" y="3155447"/>
            <a:ext cx="5118735" cy="1939925"/>
          </a:xfrm>
          <a:prstGeom prst="rect">
            <a:avLst/>
          </a:prstGeom>
        </p:spPr>
      </p:pic>
    </p:spTree>
    <p:extLst>
      <p:ext uri="{BB962C8B-B14F-4D97-AF65-F5344CB8AC3E}">
        <p14:creationId xmlns:p14="http://schemas.microsoft.com/office/powerpoint/2010/main" val="3245116017"/>
      </p:ext>
    </p:extLst>
  </p:cSld>
  <p:clrMapOvr>
    <a:masterClrMapping/>
  </p:clrMapOvr>
  <mc:AlternateContent xmlns:mc="http://schemas.openxmlformats.org/markup-compatibility/2006" xmlns:p14="http://schemas.microsoft.com/office/powerpoint/2010/main">
    <mc:Choice Requires="p14">
      <p:transition spd="slow" p14:dur="2000" advTm="11866"/>
    </mc:Choice>
    <mc:Fallback xmlns="">
      <p:transition spd="slow" advTm="1186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9DBC2-5C06-3468-7E17-3D59FEC380D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5009384-FC75-9F52-B803-B379CA708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D68E0B99-C5DE-86B6-90C4-70FDBE951B0D}"/>
              </a:ext>
            </a:extLst>
          </p:cNvPr>
          <p:cNvSpPr txBox="1"/>
          <p:nvPr/>
        </p:nvSpPr>
        <p:spPr>
          <a:xfrm>
            <a:off x="0" y="2767280"/>
            <a:ext cx="4376296" cy="1323439"/>
          </a:xfrm>
          <a:prstGeom prst="rect">
            <a:avLst/>
          </a:prstGeom>
          <a:noFill/>
        </p:spPr>
        <p:txBody>
          <a:bodyPr wrap="square" rtlCol="0">
            <a:spAutoFit/>
          </a:bodyPr>
          <a:lstStyle/>
          <a:p>
            <a:pPr algn="ctr"/>
            <a:r>
              <a:rPr lang="en-US" sz="4000" b="1" kern="0" dirty="0">
                <a:solidFill>
                  <a:schemeClr val="bg1"/>
                </a:solidFill>
              </a:rPr>
              <a:t>Exploratory Data Analysis </a:t>
            </a:r>
          </a:p>
        </p:txBody>
      </p:sp>
      <p:pic>
        <p:nvPicPr>
          <p:cNvPr id="3" name="Picture 2" descr="A screenshot of a computer&#10;&#10;Description automatically generated">
            <a:extLst>
              <a:ext uri="{FF2B5EF4-FFF2-40B4-BE49-F238E27FC236}">
                <a16:creationId xmlns:a16="http://schemas.microsoft.com/office/drawing/2014/main" id="{D4AB0FD5-D7F1-EC6A-D3B5-F81DD4B4F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819" y="2101332"/>
            <a:ext cx="5122846" cy="4179546"/>
          </a:xfrm>
          <a:prstGeom prst="rect">
            <a:avLst/>
          </a:prstGeom>
        </p:spPr>
      </p:pic>
      <p:sp>
        <p:nvSpPr>
          <p:cNvPr id="6" name="TextBox 5">
            <a:extLst>
              <a:ext uri="{FF2B5EF4-FFF2-40B4-BE49-F238E27FC236}">
                <a16:creationId xmlns:a16="http://schemas.microsoft.com/office/drawing/2014/main" id="{B08060DE-D007-389A-452F-5F891DB9CDA7}"/>
              </a:ext>
            </a:extLst>
          </p:cNvPr>
          <p:cNvSpPr txBox="1"/>
          <p:nvPr/>
        </p:nvSpPr>
        <p:spPr>
          <a:xfrm>
            <a:off x="5095006" y="6096212"/>
            <a:ext cx="6138472" cy="369332"/>
          </a:xfrm>
          <a:prstGeom prst="rect">
            <a:avLst/>
          </a:prstGeom>
          <a:noFill/>
        </p:spPr>
        <p:txBody>
          <a:bodyPr wrap="square">
            <a:spAutoFit/>
          </a:bodyPr>
          <a:lstStyle/>
          <a:p>
            <a:pPr algn="ctr">
              <a:spcBef>
                <a:spcPts val="1200"/>
              </a:spcBef>
            </a:pPr>
            <a:r>
              <a:rPr lang="en-MY" sz="18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600" dirty="0">
                <a:effectLst/>
                <a:latin typeface="Times New Roman" panose="02020603050405020304" pitchFamily="18" charset="0"/>
                <a:ea typeface="Calibri" panose="020F0502020204030204" pitchFamily="34" charset="0"/>
                <a:cs typeface="Arial" panose="020B0604020202020204" pitchFamily="34" charset="0"/>
              </a:rPr>
              <a:t>‎</a:t>
            </a:r>
            <a:r>
              <a:rPr lang="en-MY" dirty="0">
                <a:latin typeface="Times New Roman" panose="02020603050405020304" pitchFamily="18" charset="0"/>
                <a:ea typeface="Calibri" panose="020F0502020204030204" pitchFamily="34" charset="0"/>
                <a:cs typeface="Arial" panose="020B0604020202020204" pitchFamily="34" charset="0"/>
              </a:rPr>
              <a:t>3.6</a:t>
            </a:r>
            <a:r>
              <a:rPr lang="en-MY" sz="1800" dirty="0">
                <a:effectLst/>
                <a:latin typeface="Times New Roman" panose="02020603050405020304" pitchFamily="18" charset="0"/>
                <a:ea typeface="Calibri" panose="020F0502020204030204" pitchFamily="34" charset="0"/>
                <a:cs typeface="Arial" panose="020B0604020202020204" pitchFamily="34" charset="0"/>
              </a:rPr>
              <a:t> Dataset Description</a:t>
            </a:r>
          </a:p>
        </p:txBody>
      </p:sp>
      <p:sp>
        <p:nvSpPr>
          <p:cNvPr id="8" name="TextBox 7">
            <a:extLst>
              <a:ext uri="{FF2B5EF4-FFF2-40B4-BE49-F238E27FC236}">
                <a16:creationId xmlns:a16="http://schemas.microsoft.com/office/drawing/2014/main" id="{050A3C66-1A61-33D0-EE9E-43C877E08C7C}"/>
              </a:ext>
            </a:extLst>
          </p:cNvPr>
          <p:cNvSpPr txBox="1"/>
          <p:nvPr/>
        </p:nvSpPr>
        <p:spPr>
          <a:xfrm>
            <a:off x="4778116" y="721107"/>
            <a:ext cx="6138472" cy="1294393"/>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Calibri" panose="020F0502020204030204" pitchFamily="34" charset="0"/>
                <a:cs typeface="Arial" panose="020B0604020202020204" pitchFamily="34" charset="0"/>
              </a:rPr>
              <a:t>In figure </a:t>
            </a:r>
            <a:r>
              <a:rPr lang="en-US" dirty="0">
                <a:latin typeface="Times New Roman" panose="02020603050405020304" pitchFamily="18" charset="0"/>
                <a:ea typeface="Calibri" panose="020F0502020204030204" pitchFamily="34" charset="0"/>
                <a:cs typeface="Arial" panose="020B0604020202020204" pitchFamily="34" charset="0"/>
              </a:rPr>
              <a:t>3.6</a:t>
            </a:r>
            <a:r>
              <a:rPr lang="en-US" sz="1800" dirty="0">
                <a:effectLst/>
                <a:latin typeface="Times New Roman" panose="02020603050405020304" pitchFamily="18" charset="0"/>
                <a:ea typeface="Calibri" panose="020F0502020204030204" pitchFamily="34" charset="0"/>
                <a:cs typeface="Arial" panose="020B0604020202020204" pitchFamily="34" charset="0"/>
              </a:rPr>
              <a:t> shows the dataset description which is about the basic statistical analysis such as mean, standard deviation, minimum and maximum values. Data count is 20630</a:t>
            </a:r>
            <a:endParaRPr lang="en-MY" dirty="0"/>
          </a:p>
        </p:txBody>
      </p:sp>
      <p:pic>
        <p:nvPicPr>
          <p:cNvPr id="5" name="Picture 4" descr="A screenshot of a computer&#10;&#10;Description automatically generated">
            <a:extLst>
              <a:ext uri="{FF2B5EF4-FFF2-40B4-BE49-F238E27FC236}">
                <a16:creationId xmlns:a16="http://schemas.microsoft.com/office/drawing/2014/main" id="{D93BDC00-1F0A-7A16-CFE1-AD2FB0708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307" y="2101332"/>
            <a:ext cx="5811191" cy="3994880"/>
          </a:xfrm>
          <a:prstGeom prst="rect">
            <a:avLst/>
          </a:prstGeom>
        </p:spPr>
      </p:pic>
    </p:spTree>
    <p:extLst>
      <p:ext uri="{BB962C8B-B14F-4D97-AF65-F5344CB8AC3E}">
        <p14:creationId xmlns:p14="http://schemas.microsoft.com/office/powerpoint/2010/main" val="400097893"/>
      </p:ext>
    </p:extLst>
  </p:cSld>
  <p:clrMapOvr>
    <a:masterClrMapping/>
  </p:clrMapOvr>
  <mc:AlternateContent xmlns:mc="http://schemas.openxmlformats.org/markup-compatibility/2006" xmlns:p14="http://schemas.microsoft.com/office/powerpoint/2010/main">
    <mc:Choice Requires="p14">
      <p:transition spd="slow" p14:dur="2000" advTm="9198"/>
    </mc:Choice>
    <mc:Fallback xmlns="">
      <p:transition spd="slow" advTm="919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341A4-D34E-6E70-E7EC-B6973E97806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347A736-D53B-54D3-08A4-E69454A6B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C423A820-2588-D909-DDB2-79EEE2B7C96A}"/>
              </a:ext>
            </a:extLst>
          </p:cNvPr>
          <p:cNvSpPr txBox="1"/>
          <p:nvPr/>
        </p:nvSpPr>
        <p:spPr>
          <a:xfrm>
            <a:off x="0" y="2767280"/>
            <a:ext cx="4376296" cy="1323439"/>
          </a:xfrm>
          <a:prstGeom prst="rect">
            <a:avLst/>
          </a:prstGeom>
          <a:noFill/>
        </p:spPr>
        <p:txBody>
          <a:bodyPr wrap="square" rtlCol="0">
            <a:spAutoFit/>
          </a:bodyPr>
          <a:lstStyle/>
          <a:p>
            <a:pPr algn="ctr"/>
            <a:r>
              <a:rPr lang="en-US" sz="4000" b="1" kern="0" dirty="0">
                <a:solidFill>
                  <a:schemeClr val="bg1"/>
                </a:solidFill>
              </a:rPr>
              <a:t>Exploratory Data Analysis </a:t>
            </a:r>
          </a:p>
        </p:txBody>
      </p:sp>
      <p:sp>
        <p:nvSpPr>
          <p:cNvPr id="7" name="TextBox 6">
            <a:extLst>
              <a:ext uri="{FF2B5EF4-FFF2-40B4-BE49-F238E27FC236}">
                <a16:creationId xmlns:a16="http://schemas.microsoft.com/office/drawing/2014/main" id="{EB291390-EE7A-1DCC-3903-E82309F44208}"/>
              </a:ext>
            </a:extLst>
          </p:cNvPr>
          <p:cNvSpPr txBox="1"/>
          <p:nvPr/>
        </p:nvSpPr>
        <p:spPr>
          <a:xfrm>
            <a:off x="5114018" y="5748590"/>
            <a:ext cx="6141308" cy="369332"/>
          </a:xfrm>
          <a:prstGeom prst="rect">
            <a:avLst/>
          </a:prstGeom>
          <a:noFill/>
        </p:spPr>
        <p:txBody>
          <a:bodyPr wrap="square">
            <a:spAutoFit/>
          </a:bodyPr>
          <a:lstStyle/>
          <a:p>
            <a:pPr algn="ctr">
              <a:spcBef>
                <a:spcPts val="1200"/>
              </a:spcBef>
            </a:pPr>
            <a:r>
              <a:rPr lang="en-MY" sz="18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600" dirty="0">
                <a:effectLst/>
                <a:latin typeface="Times New Roman" panose="02020603050405020304" pitchFamily="18" charset="0"/>
                <a:ea typeface="Calibri" panose="020F0502020204030204" pitchFamily="34" charset="0"/>
                <a:cs typeface="Arial" panose="020B0604020202020204" pitchFamily="34" charset="0"/>
              </a:rPr>
              <a:t>‎</a:t>
            </a:r>
            <a:r>
              <a:rPr lang="en-MY" sz="1800" dirty="0">
                <a:effectLst/>
                <a:latin typeface="Times New Roman" panose="02020603050405020304" pitchFamily="18" charset="0"/>
                <a:ea typeface="Calibri" panose="020F0502020204030204" pitchFamily="34" charset="0"/>
                <a:cs typeface="Arial" panose="020B0604020202020204" pitchFamily="34" charset="0"/>
              </a:rPr>
              <a:t>4.5 World Cloud of Positive Sentiment</a:t>
            </a:r>
          </a:p>
        </p:txBody>
      </p:sp>
      <p:sp>
        <p:nvSpPr>
          <p:cNvPr id="9" name="TextBox 8">
            <a:extLst>
              <a:ext uri="{FF2B5EF4-FFF2-40B4-BE49-F238E27FC236}">
                <a16:creationId xmlns:a16="http://schemas.microsoft.com/office/drawing/2014/main" id="{AD2E1413-87FF-A11A-D6F8-5CC73828350E}"/>
              </a:ext>
            </a:extLst>
          </p:cNvPr>
          <p:cNvSpPr txBox="1"/>
          <p:nvPr/>
        </p:nvSpPr>
        <p:spPr>
          <a:xfrm>
            <a:off x="4911362" y="740078"/>
            <a:ext cx="6138472" cy="458011"/>
          </a:xfrm>
          <a:prstGeom prst="rect">
            <a:avLst/>
          </a:prstGeom>
          <a:noFill/>
        </p:spPr>
        <p:txBody>
          <a:bodyPr wrap="square">
            <a:spAutoFit/>
          </a:bodyPr>
          <a:lstStyle/>
          <a:p>
            <a:pPr algn="just">
              <a:lnSpc>
                <a:spcPct val="150000"/>
              </a:lnSpc>
            </a:pPr>
            <a:r>
              <a:rPr lang="en-MY" dirty="0">
                <a:latin typeface="Times New Roman" panose="02020603050405020304" pitchFamily="18" charset="0"/>
                <a:cs typeface="Times New Roman" panose="02020603050405020304" pitchFamily="18" charset="0"/>
              </a:rPr>
              <a:t>100 units of jet engine actual RUL plotted  </a:t>
            </a:r>
          </a:p>
        </p:txBody>
      </p:sp>
      <p:pic>
        <p:nvPicPr>
          <p:cNvPr id="6" name="Picture 5" descr="A screenshot of a computer&#10;&#10;Description automatically generated">
            <a:extLst>
              <a:ext uri="{FF2B5EF4-FFF2-40B4-BE49-F238E27FC236}">
                <a16:creationId xmlns:a16="http://schemas.microsoft.com/office/drawing/2014/main" id="{0ECDAD82-4E60-E7BE-0ADA-121C02F4B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451" y="1577238"/>
            <a:ext cx="7584262" cy="4778859"/>
          </a:xfrm>
          <a:prstGeom prst="rect">
            <a:avLst/>
          </a:prstGeom>
        </p:spPr>
      </p:pic>
    </p:spTree>
    <p:extLst>
      <p:ext uri="{BB962C8B-B14F-4D97-AF65-F5344CB8AC3E}">
        <p14:creationId xmlns:p14="http://schemas.microsoft.com/office/powerpoint/2010/main" val="1404835016"/>
      </p:ext>
    </p:extLst>
  </p:cSld>
  <p:clrMapOvr>
    <a:masterClrMapping/>
  </p:clrMapOvr>
  <mc:AlternateContent xmlns:mc="http://schemas.openxmlformats.org/markup-compatibility/2006" xmlns:p14="http://schemas.microsoft.com/office/powerpoint/2010/main">
    <mc:Choice Requires="p14">
      <p:transition spd="slow" p14:dur="2000" advTm="17465"/>
    </mc:Choice>
    <mc:Fallback xmlns="">
      <p:transition spd="slow" advTm="1746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49F98-910B-D6A0-4978-58A96E5C89F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56C397-D734-C458-139A-AB7E5503A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98A67A75-3540-CD90-2AA8-31DD6EB36B8A}"/>
              </a:ext>
            </a:extLst>
          </p:cNvPr>
          <p:cNvSpPr txBox="1"/>
          <p:nvPr/>
        </p:nvSpPr>
        <p:spPr>
          <a:xfrm>
            <a:off x="0" y="2767280"/>
            <a:ext cx="4376296" cy="1323439"/>
          </a:xfrm>
          <a:prstGeom prst="rect">
            <a:avLst/>
          </a:prstGeom>
          <a:noFill/>
        </p:spPr>
        <p:txBody>
          <a:bodyPr wrap="square" rtlCol="0">
            <a:spAutoFit/>
          </a:bodyPr>
          <a:lstStyle/>
          <a:p>
            <a:pPr algn="ctr"/>
            <a:r>
              <a:rPr lang="en-US" sz="4000" b="1" kern="0" dirty="0">
                <a:solidFill>
                  <a:schemeClr val="bg1"/>
                </a:solidFill>
              </a:rPr>
              <a:t>Exploratory Data Analysis </a:t>
            </a:r>
          </a:p>
        </p:txBody>
      </p:sp>
      <p:sp>
        <p:nvSpPr>
          <p:cNvPr id="9" name="TextBox 8">
            <a:extLst>
              <a:ext uri="{FF2B5EF4-FFF2-40B4-BE49-F238E27FC236}">
                <a16:creationId xmlns:a16="http://schemas.microsoft.com/office/drawing/2014/main" id="{4991EB7C-1268-D4E3-21A1-07831598C0DA}"/>
              </a:ext>
            </a:extLst>
          </p:cNvPr>
          <p:cNvSpPr txBox="1"/>
          <p:nvPr/>
        </p:nvSpPr>
        <p:spPr>
          <a:xfrm>
            <a:off x="5116854" y="796167"/>
            <a:ext cx="6138472" cy="458011"/>
          </a:xfrm>
          <a:prstGeom prst="rect">
            <a:avLst/>
          </a:prstGeom>
          <a:noFill/>
        </p:spPr>
        <p:txBody>
          <a:bodyPr wrap="square">
            <a:spAutoFit/>
          </a:bodyPr>
          <a:lstStyle/>
          <a:p>
            <a:pPr algn="just">
              <a:lnSpc>
                <a:spcPct val="150000"/>
              </a:lnSpc>
            </a:pPr>
            <a:r>
              <a:rPr lang="en-MY" dirty="0">
                <a:latin typeface="Times New Roman" panose="02020603050405020304" pitchFamily="18" charset="0"/>
                <a:cs typeface="Times New Roman" panose="02020603050405020304" pitchFamily="18" charset="0"/>
              </a:rPr>
              <a:t>The 21 sensor dictionaries </a:t>
            </a:r>
          </a:p>
        </p:txBody>
      </p:sp>
      <p:pic>
        <p:nvPicPr>
          <p:cNvPr id="5" name="Picture 4" descr="A screenshot of a computer program&#10;&#10;Description automatically generated">
            <a:extLst>
              <a:ext uri="{FF2B5EF4-FFF2-40B4-BE49-F238E27FC236}">
                <a16:creationId xmlns:a16="http://schemas.microsoft.com/office/drawing/2014/main" id="{D10986AB-3BEC-A2BE-8DA7-F2AB66545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1131" y="1385888"/>
            <a:ext cx="4295011" cy="4970209"/>
          </a:xfrm>
          <a:prstGeom prst="rect">
            <a:avLst/>
          </a:prstGeom>
        </p:spPr>
      </p:pic>
    </p:spTree>
    <p:extLst>
      <p:ext uri="{BB962C8B-B14F-4D97-AF65-F5344CB8AC3E}">
        <p14:creationId xmlns:p14="http://schemas.microsoft.com/office/powerpoint/2010/main" val="3765009947"/>
      </p:ext>
    </p:extLst>
  </p:cSld>
  <p:clrMapOvr>
    <a:masterClrMapping/>
  </p:clrMapOvr>
  <mc:AlternateContent xmlns:mc="http://schemas.openxmlformats.org/markup-compatibility/2006" xmlns:p14="http://schemas.microsoft.com/office/powerpoint/2010/main">
    <mc:Choice Requires="p14">
      <p:transition spd="slow" p14:dur="2000" advTm="9098"/>
    </mc:Choice>
    <mc:Fallback xmlns="">
      <p:transition spd="slow" advTm="909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D9D9F-D7A5-C67C-2E2D-1B013E93B73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207AA83-3F03-6967-1A0E-F7D7A72D3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F7682D76-7810-ADB8-6A72-6EEF8AD59049}"/>
              </a:ext>
            </a:extLst>
          </p:cNvPr>
          <p:cNvSpPr txBox="1"/>
          <p:nvPr/>
        </p:nvSpPr>
        <p:spPr>
          <a:xfrm>
            <a:off x="0" y="2767280"/>
            <a:ext cx="4376296" cy="1323439"/>
          </a:xfrm>
          <a:prstGeom prst="rect">
            <a:avLst/>
          </a:prstGeom>
          <a:noFill/>
        </p:spPr>
        <p:txBody>
          <a:bodyPr wrap="square" rtlCol="0">
            <a:spAutoFit/>
          </a:bodyPr>
          <a:lstStyle/>
          <a:p>
            <a:pPr algn="ctr"/>
            <a:r>
              <a:rPr lang="en-US" sz="4000" b="1" kern="0" dirty="0">
                <a:solidFill>
                  <a:schemeClr val="bg1"/>
                </a:solidFill>
              </a:rPr>
              <a:t>Exploratory Data Analysis </a:t>
            </a:r>
          </a:p>
        </p:txBody>
      </p:sp>
      <p:sp>
        <p:nvSpPr>
          <p:cNvPr id="7" name="TextBox 6">
            <a:extLst>
              <a:ext uri="{FF2B5EF4-FFF2-40B4-BE49-F238E27FC236}">
                <a16:creationId xmlns:a16="http://schemas.microsoft.com/office/drawing/2014/main" id="{7DF4A1FA-43EE-3114-C998-69EB11299492}"/>
              </a:ext>
            </a:extLst>
          </p:cNvPr>
          <p:cNvSpPr txBox="1"/>
          <p:nvPr/>
        </p:nvSpPr>
        <p:spPr>
          <a:xfrm>
            <a:off x="5114018" y="5748590"/>
            <a:ext cx="6141308" cy="369332"/>
          </a:xfrm>
          <a:prstGeom prst="rect">
            <a:avLst/>
          </a:prstGeom>
          <a:noFill/>
        </p:spPr>
        <p:txBody>
          <a:bodyPr wrap="square">
            <a:spAutoFit/>
          </a:bodyPr>
          <a:lstStyle/>
          <a:p>
            <a:pPr algn="ctr">
              <a:spcBef>
                <a:spcPts val="1200"/>
              </a:spcBef>
            </a:pPr>
            <a:r>
              <a:rPr lang="en-MY" sz="18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800" dirty="0">
                <a:effectLst/>
                <a:latin typeface="Times New Roman" panose="02020603050405020304" pitchFamily="18" charset="0"/>
                <a:ea typeface="Calibri" panose="020F0502020204030204" pitchFamily="34" charset="0"/>
                <a:cs typeface="Arial" panose="020B0604020202020204" pitchFamily="34" charset="0"/>
              </a:rPr>
              <a:t>‎</a:t>
            </a:r>
            <a:r>
              <a:rPr lang="en-MY" sz="1800" dirty="0">
                <a:effectLst/>
                <a:latin typeface="Times New Roman" panose="02020603050405020304" pitchFamily="18" charset="0"/>
                <a:ea typeface="Calibri" panose="020F0502020204030204" pitchFamily="34" charset="0"/>
                <a:cs typeface="Arial" panose="020B0604020202020204" pitchFamily="34" charset="0"/>
              </a:rPr>
              <a:t>4.7 World Cloud of Neutral Sentiment</a:t>
            </a:r>
          </a:p>
        </p:txBody>
      </p:sp>
      <p:pic>
        <p:nvPicPr>
          <p:cNvPr id="5" name="Picture 4" descr="A close-up of words&#10;&#10;Description automatically generated">
            <a:extLst>
              <a:ext uri="{FF2B5EF4-FFF2-40B4-BE49-F238E27FC236}">
                <a16:creationId xmlns:a16="http://schemas.microsoft.com/office/drawing/2014/main" id="{4C819EDC-1214-084D-3193-3FDF2AE8B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8338" y="2590900"/>
            <a:ext cx="5812668" cy="3157690"/>
          </a:xfrm>
          <a:prstGeom prst="rect">
            <a:avLst/>
          </a:prstGeom>
        </p:spPr>
      </p:pic>
      <p:sp>
        <p:nvSpPr>
          <p:cNvPr id="8" name="TextBox 7">
            <a:extLst>
              <a:ext uri="{FF2B5EF4-FFF2-40B4-BE49-F238E27FC236}">
                <a16:creationId xmlns:a16="http://schemas.microsoft.com/office/drawing/2014/main" id="{76C00A19-E097-375D-C645-A0D63CE6B37E}"/>
              </a:ext>
            </a:extLst>
          </p:cNvPr>
          <p:cNvSpPr txBox="1"/>
          <p:nvPr/>
        </p:nvSpPr>
        <p:spPr>
          <a:xfrm>
            <a:off x="4765933" y="308722"/>
            <a:ext cx="5731511" cy="2458558"/>
          </a:xfrm>
          <a:prstGeom prst="rect">
            <a:avLst/>
          </a:prstGeom>
          <a:noFill/>
        </p:spPr>
        <p:txBody>
          <a:bodyPr wrap="square">
            <a:spAutoFit/>
          </a:bodyPr>
          <a:lstStyle/>
          <a:p>
            <a:pPr indent="457200" algn="just">
              <a:spcBef>
                <a:spcPts val="2400"/>
              </a:spcBef>
              <a:spcAft>
                <a:spcPts val="2400"/>
              </a:spcAft>
            </a:pPr>
            <a:r>
              <a:rPr lang="en-MY" dirty="0">
                <a:latin typeface="Times New Roman" panose="02020603050405020304" pitchFamily="18" charset="0"/>
                <a:ea typeface="Calibri" panose="020F0502020204030204" pitchFamily="34" charset="0"/>
                <a:cs typeface="Arial" panose="020B0604020202020204" pitchFamily="34" charset="0"/>
              </a:rPr>
              <a:t>Heatmap being used to show correlation between sensor features &amp; RUL. </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Darker colours act as indicator of low intensity regions hence the correlation between sensors reading and RUL is weaker, meaning the sensors are less significant in RUL prediction.</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indent="457200" algn="just">
              <a:lnSpc>
                <a:spcPct val="150000"/>
              </a:lnSpc>
              <a:spcBef>
                <a:spcPts val="2400"/>
              </a:spcBef>
              <a:spcAft>
                <a:spcPts val="2400"/>
              </a:spcAft>
            </a:pP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p:txBody>
      </p:sp>
      <p:pic>
        <p:nvPicPr>
          <p:cNvPr id="3" name="Picture 2" descr="A screenshot of a chart&#10;&#10;Description automatically generated">
            <a:extLst>
              <a:ext uri="{FF2B5EF4-FFF2-40B4-BE49-F238E27FC236}">
                <a16:creationId xmlns:a16="http://schemas.microsoft.com/office/drawing/2014/main" id="{410253D2-98F3-1922-5090-95F46BCA99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9496" y="1943882"/>
            <a:ext cx="5556161" cy="4914118"/>
          </a:xfrm>
          <a:prstGeom prst="rect">
            <a:avLst/>
          </a:prstGeom>
        </p:spPr>
      </p:pic>
      <p:pic>
        <p:nvPicPr>
          <p:cNvPr id="9" name="Video 8">
            <a:extLst>
              <a:ext uri="{FF2B5EF4-FFF2-40B4-BE49-F238E27FC236}">
                <a16:creationId xmlns:a16="http://schemas.microsoft.com/office/drawing/2014/main" id="{3A506BDA-D3C5-3F6E-B1F4-1A0C8CC9741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75771" y="4683717"/>
            <a:ext cx="2057400" cy="2057400"/>
          </a:xfrm>
          <a:prstGeom prst="ellipse">
            <a:avLst/>
          </a:prstGeom>
        </p:spPr>
      </p:pic>
    </p:spTree>
    <p:extLst>
      <p:ext uri="{BB962C8B-B14F-4D97-AF65-F5344CB8AC3E}">
        <p14:creationId xmlns:p14="http://schemas.microsoft.com/office/powerpoint/2010/main" val="3188772979"/>
      </p:ext>
    </p:extLst>
  </p:cSld>
  <p:clrMapOvr>
    <a:masterClrMapping/>
  </p:clrMapOvr>
  <mc:AlternateContent xmlns:mc="http://schemas.openxmlformats.org/markup-compatibility/2006" xmlns:p14="http://schemas.microsoft.com/office/powerpoint/2010/main">
    <mc:Choice Requires="p14">
      <p:transition spd="slow" p14:dur="2000" advTm="20498"/>
    </mc:Choice>
    <mc:Fallback xmlns="">
      <p:transition spd="slow" advTm="20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A2359B-FA47-8309-5FD5-D51DACB42789}"/>
              </a:ext>
            </a:extLst>
          </p:cNvPr>
          <p:cNvSpPr txBox="1"/>
          <p:nvPr/>
        </p:nvSpPr>
        <p:spPr>
          <a:xfrm>
            <a:off x="4918463" y="231126"/>
            <a:ext cx="2355073" cy="729054"/>
          </a:xfrm>
          <a:prstGeom prst="rect">
            <a:avLst/>
          </a:prstGeom>
          <a:noFill/>
        </p:spPr>
        <p:txBody>
          <a:bodyPr wrap="square" rtlCol="0">
            <a:spAutoFit/>
          </a:bodyPr>
          <a:lstStyle/>
          <a:p>
            <a:r>
              <a:rPr lang="en-US" sz="4000" b="1" kern="0" dirty="0">
                <a:solidFill>
                  <a:srgbClr val="6C1D35"/>
                </a:solidFill>
              </a:rPr>
              <a:t>OUTLINES </a:t>
            </a:r>
          </a:p>
        </p:txBody>
      </p:sp>
      <p:pic>
        <p:nvPicPr>
          <p:cNvPr id="5" name="Picture 4">
            <a:extLst>
              <a:ext uri="{FF2B5EF4-FFF2-40B4-BE49-F238E27FC236}">
                <a16:creationId xmlns:a16="http://schemas.microsoft.com/office/drawing/2014/main" id="{7084184C-BDA4-1EED-A843-A55D7EBB6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2795" y="344422"/>
            <a:ext cx="2249407" cy="751894"/>
          </a:xfrm>
          <a:prstGeom prst="rect">
            <a:avLst/>
          </a:prstGeom>
        </p:spPr>
      </p:pic>
      <p:pic>
        <p:nvPicPr>
          <p:cNvPr id="9" name="Picture 8">
            <a:extLst>
              <a:ext uri="{FF2B5EF4-FFF2-40B4-BE49-F238E27FC236}">
                <a16:creationId xmlns:a16="http://schemas.microsoft.com/office/drawing/2014/main" id="{14719AA7-B70D-336C-73F5-A522B614B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714" y="6529906"/>
            <a:ext cx="2060121" cy="155037"/>
          </a:xfrm>
          <a:prstGeom prst="rect">
            <a:avLst/>
          </a:prstGeom>
        </p:spPr>
      </p:pic>
      <p:cxnSp>
        <p:nvCxnSpPr>
          <p:cNvPr id="10" name="Straight Connector 9">
            <a:extLst>
              <a:ext uri="{FF2B5EF4-FFF2-40B4-BE49-F238E27FC236}">
                <a16:creationId xmlns:a16="http://schemas.microsoft.com/office/drawing/2014/main" id="{58BC7F27-4F90-296B-D41B-62FA9D80EDA4}"/>
              </a:ext>
            </a:extLst>
          </p:cNvPr>
          <p:cNvCxnSpPr>
            <a:cxnSpLocks/>
          </p:cNvCxnSpPr>
          <p:nvPr/>
        </p:nvCxnSpPr>
        <p:spPr>
          <a:xfrm>
            <a:off x="0" y="6626873"/>
            <a:ext cx="10286999"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41AFA1B0-2BB6-F65B-D5B3-D423DE79B410}"/>
              </a:ext>
            </a:extLst>
          </p:cNvPr>
          <p:cNvSpPr txBox="1"/>
          <p:nvPr/>
        </p:nvSpPr>
        <p:spPr>
          <a:xfrm>
            <a:off x="8254015" y="2862362"/>
            <a:ext cx="2576861" cy="47705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r>
              <a:rPr lang="en-US" altLang="ko-KR" sz="2500" dirty="0">
                <a:latin typeface="Lato" panose="020F0502020204030203" pitchFamily="34" charset="0"/>
                <a:cs typeface="Lato" panose="020F0502020204030203" pitchFamily="34" charset="0"/>
              </a:rPr>
              <a:t>Initial Results</a:t>
            </a:r>
          </a:p>
        </p:txBody>
      </p:sp>
      <p:sp>
        <p:nvSpPr>
          <p:cNvPr id="7" name="TextBox 6">
            <a:extLst>
              <a:ext uri="{FF2B5EF4-FFF2-40B4-BE49-F238E27FC236}">
                <a16:creationId xmlns:a16="http://schemas.microsoft.com/office/drawing/2014/main" id="{332469C4-F976-52AB-6802-429697AD3D90}"/>
              </a:ext>
            </a:extLst>
          </p:cNvPr>
          <p:cNvSpPr txBox="1"/>
          <p:nvPr/>
        </p:nvSpPr>
        <p:spPr>
          <a:xfrm>
            <a:off x="3776696" y="2799830"/>
            <a:ext cx="3307662" cy="47705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r>
              <a:rPr lang="en-US" altLang="ko-KR" sz="2500" dirty="0">
                <a:latin typeface="Lato" panose="020F0502020204030203" pitchFamily="34" charset="0"/>
                <a:cs typeface="Lato" panose="020F0502020204030203" pitchFamily="34" charset="0"/>
              </a:rPr>
              <a:t>Introduction</a:t>
            </a:r>
          </a:p>
        </p:txBody>
      </p:sp>
      <p:sp>
        <p:nvSpPr>
          <p:cNvPr id="8" name="TextBox 7">
            <a:extLst>
              <a:ext uri="{FF2B5EF4-FFF2-40B4-BE49-F238E27FC236}">
                <a16:creationId xmlns:a16="http://schemas.microsoft.com/office/drawing/2014/main" id="{8E507B00-2FCC-5E3C-9E0D-853417F32977}"/>
              </a:ext>
            </a:extLst>
          </p:cNvPr>
          <p:cNvSpPr txBox="1"/>
          <p:nvPr/>
        </p:nvSpPr>
        <p:spPr>
          <a:xfrm>
            <a:off x="3776696" y="3987410"/>
            <a:ext cx="2724654" cy="47705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r>
              <a:rPr lang="en-US" altLang="ko-KR" sz="2500" dirty="0">
                <a:latin typeface="Lato" panose="020F0502020204030203" pitchFamily="34" charset="0"/>
                <a:cs typeface="Lato" panose="020F0502020204030203" pitchFamily="34" charset="0"/>
              </a:rPr>
              <a:t>Literature Review </a:t>
            </a:r>
          </a:p>
        </p:txBody>
      </p:sp>
      <p:sp>
        <p:nvSpPr>
          <p:cNvPr id="11" name="TextBox 10">
            <a:extLst>
              <a:ext uri="{FF2B5EF4-FFF2-40B4-BE49-F238E27FC236}">
                <a16:creationId xmlns:a16="http://schemas.microsoft.com/office/drawing/2014/main" id="{15FA0234-2810-380F-0998-60BE14248BE8}"/>
              </a:ext>
            </a:extLst>
          </p:cNvPr>
          <p:cNvSpPr txBox="1"/>
          <p:nvPr/>
        </p:nvSpPr>
        <p:spPr>
          <a:xfrm>
            <a:off x="3717351" y="5200766"/>
            <a:ext cx="2411015" cy="47705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r>
              <a:rPr lang="en-US" altLang="ko-KR" sz="2500" dirty="0">
                <a:latin typeface="Lato" panose="020F0502020204030203" pitchFamily="34" charset="0"/>
                <a:cs typeface="Lato" panose="020F0502020204030203" pitchFamily="34" charset="0"/>
              </a:rPr>
              <a:t>Methodology </a:t>
            </a:r>
          </a:p>
        </p:txBody>
      </p:sp>
      <p:sp>
        <p:nvSpPr>
          <p:cNvPr id="12" name="Прямоугольник 19">
            <a:extLst>
              <a:ext uri="{FF2B5EF4-FFF2-40B4-BE49-F238E27FC236}">
                <a16:creationId xmlns:a16="http://schemas.microsoft.com/office/drawing/2014/main" id="{FED5F163-30A3-A610-96C4-4D1523B27CFC}"/>
              </a:ext>
            </a:extLst>
          </p:cNvPr>
          <p:cNvSpPr/>
          <p:nvPr/>
        </p:nvSpPr>
        <p:spPr>
          <a:xfrm>
            <a:off x="2907752" y="2737299"/>
            <a:ext cx="696308" cy="602117"/>
          </a:xfrm>
          <a:prstGeom prst="rect">
            <a:avLst/>
          </a:prstGeom>
          <a:solidFill>
            <a:srgbClr val="7F25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MY" sz="2500" b="1" dirty="0"/>
              <a:t>1</a:t>
            </a:r>
            <a:endParaRPr lang="ru-RU" sz="2500" b="1" dirty="0"/>
          </a:p>
        </p:txBody>
      </p:sp>
      <p:sp>
        <p:nvSpPr>
          <p:cNvPr id="13" name="Прямоугольник 19">
            <a:extLst>
              <a:ext uri="{FF2B5EF4-FFF2-40B4-BE49-F238E27FC236}">
                <a16:creationId xmlns:a16="http://schemas.microsoft.com/office/drawing/2014/main" id="{BAF68613-B40A-6EAD-AD61-A514404D9CE7}"/>
              </a:ext>
            </a:extLst>
          </p:cNvPr>
          <p:cNvSpPr/>
          <p:nvPr/>
        </p:nvSpPr>
        <p:spPr>
          <a:xfrm>
            <a:off x="2907752" y="3924879"/>
            <a:ext cx="696308" cy="602117"/>
          </a:xfrm>
          <a:prstGeom prst="rect">
            <a:avLst/>
          </a:prstGeom>
          <a:solidFill>
            <a:srgbClr val="7F25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MY" sz="2500" b="1" dirty="0"/>
              <a:t>2</a:t>
            </a:r>
            <a:endParaRPr lang="ru-RU" sz="2500" b="1" dirty="0"/>
          </a:p>
        </p:txBody>
      </p:sp>
      <p:sp>
        <p:nvSpPr>
          <p:cNvPr id="14" name="Прямоугольник 19">
            <a:extLst>
              <a:ext uri="{FF2B5EF4-FFF2-40B4-BE49-F238E27FC236}">
                <a16:creationId xmlns:a16="http://schemas.microsoft.com/office/drawing/2014/main" id="{89D70451-BD51-0E67-D406-CD057BB8D7B7}"/>
              </a:ext>
            </a:extLst>
          </p:cNvPr>
          <p:cNvSpPr/>
          <p:nvPr/>
        </p:nvSpPr>
        <p:spPr>
          <a:xfrm>
            <a:off x="7438562" y="2799831"/>
            <a:ext cx="696308" cy="602117"/>
          </a:xfrm>
          <a:prstGeom prst="rect">
            <a:avLst/>
          </a:prstGeom>
          <a:solidFill>
            <a:srgbClr val="7F25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MY" sz="2500" b="1" dirty="0"/>
              <a:t>4</a:t>
            </a:r>
            <a:endParaRPr lang="ru-RU" sz="2500" b="1" dirty="0"/>
          </a:p>
        </p:txBody>
      </p:sp>
      <p:sp>
        <p:nvSpPr>
          <p:cNvPr id="15" name="Прямоугольник 19">
            <a:extLst>
              <a:ext uri="{FF2B5EF4-FFF2-40B4-BE49-F238E27FC236}">
                <a16:creationId xmlns:a16="http://schemas.microsoft.com/office/drawing/2014/main" id="{DC08D591-B60A-B1AD-E5C3-B7AD42253AB8}"/>
              </a:ext>
            </a:extLst>
          </p:cNvPr>
          <p:cNvSpPr/>
          <p:nvPr/>
        </p:nvSpPr>
        <p:spPr>
          <a:xfrm>
            <a:off x="7438562" y="3987410"/>
            <a:ext cx="696308" cy="602117"/>
          </a:xfrm>
          <a:prstGeom prst="rect">
            <a:avLst/>
          </a:prstGeom>
          <a:solidFill>
            <a:srgbClr val="7F25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MY" sz="2500" b="1" dirty="0"/>
              <a:t>5</a:t>
            </a:r>
            <a:endParaRPr lang="ru-RU" sz="2500" b="1" dirty="0"/>
          </a:p>
        </p:txBody>
      </p:sp>
      <p:sp>
        <p:nvSpPr>
          <p:cNvPr id="16" name="TextBox 15">
            <a:extLst>
              <a:ext uri="{FF2B5EF4-FFF2-40B4-BE49-F238E27FC236}">
                <a16:creationId xmlns:a16="http://schemas.microsoft.com/office/drawing/2014/main" id="{F622D353-71F4-57A7-4135-2FB026552A45}"/>
              </a:ext>
            </a:extLst>
          </p:cNvPr>
          <p:cNvSpPr txBox="1"/>
          <p:nvPr/>
        </p:nvSpPr>
        <p:spPr>
          <a:xfrm>
            <a:off x="8254015" y="3924879"/>
            <a:ext cx="2576861" cy="86177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r>
              <a:rPr lang="en-US" altLang="ko-KR" sz="2500" dirty="0">
                <a:latin typeface="Lato" panose="020F0502020204030203" pitchFamily="34" charset="0"/>
                <a:cs typeface="Lato" panose="020F0502020204030203" pitchFamily="34" charset="0"/>
              </a:rPr>
              <a:t>Discussion and Future Work </a:t>
            </a:r>
          </a:p>
        </p:txBody>
      </p:sp>
      <p:sp>
        <p:nvSpPr>
          <p:cNvPr id="17" name="Прямоугольник 19">
            <a:extLst>
              <a:ext uri="{FF2B5EF4-FFF2-40B4-BE49-F238E27FC236}">
                <a16:creationId xmlns:a16="http://schemas.microsoft.com/office/drawing/2014/main" id="{35DDB80D-2B7F-056B-465C-03E9B63FD862}"/>
              </a:ext>
            </a:extLst>
          </p:cNvPr>
          <p:cNvSpPr/>
          <p:nvPr/>
        </p:nvSpPr>
        <p:spPr>
          <a:xfrm>
            <a:off x="2901898" y="5171387"/>
            <a:ext cx="696308" cy="602117"/>
          </a:xfrm>
          <a:prstGeom prst="rect">
            <a:avLst/>
          </a:prstGeom>
          <a:solidFill>
            <a:srgbClr val="7F25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MY" sz="2500" b="1" dirty="0"/>
              <a:t>3</a:t>
            </a:r>
            <a:endParaRPr lang="ru-RU" sz="2500" b="1" dirty="0"/>
          </a:p>
        </p:txBody>
      </p:sp>
      <p:sp>
        <p:nvSpPr>
          <p:cNvPr id="18" name="TextBox 17">
            <a:extLst>
              <a:ext uri="{FF2B5EF4-FFF2-40B4-BE49-F238E27FC236}">
                <a16:creationId xmlns:a16="http://schemas.microsoft.com/office/drawing/2014/main" id="{8DF7942A-6E62-299F-E50F-5FB5896BFCE8}"/>
              </a:ext>
            </a:extLst>
          </p:cNvPr>
          <p:cNvSpPr txBox="1"/>
          <p:nvPr/>
        </p:nvSpPr>
        <p:spPr>
          <a:xfrm>
            <a:off x="8254015" y="5296448"/>
            <a:ext cx="2576861" cy="477054"/>
          </a:xfrm>
          <a:prstGeom prst="rect">
            <a:avLst/>
          </a:prstGeom>
          <a:noFill/>
        </p:spPr>
        <p:txBody>
          <a:bodyPr wrap="square" rtlCol="0">
            <a:spAutoFit/>
          </a:bodyPr>
          <a:lstStyle>
            <a:defPPr>
              <a:defRPr lang="ko-KR"/>
            </a:defPPr>
            <a:lvl1pPr>
              <a:defRPr sz="1100">
                <a:solidFill>
                  <a:schemeClr val="tx1">
                    <a:lumMod val="75000"/>
                    <a:lumOff val="25000"/>
                  </a:schemeClr>
                </a:solidFill>
              </a:defRPr>
            </a:lvl1pPr>
          </a:lstStyle>
          <a:p>
            <a:r>
              <a:rPr lang="en-US" altLang="ko-KR" sz="2500" dirty="0">
                <a:latin typeface="Lato" panose="020F0502020204030203" pitchFamily="34" charset="0"/>
                <a:cs typeface="Lato" panose="020F0502020204030203" pitchFamily="34" charset="0"/>
              </a:rPr>
              <a:t>References</a:t>
            </a:r>
          </a:p>
        </p:txBody>
      </p:sp>
      <p:sp>
        <p:nvSpPr>
          <p:cNvPr id="19" name="Прямоугольник 19">
            <a:extLst>
              <a:ext uri="{FF2B5EF4-FFF2-40B4-BE49-F238E27FC236}">
                <a16:creationId xmlns:a16="http://schemas.microsoft.com/office/drawing/2014/main" id="{23B92957-6DD5-4149-D4DA-195BD20936C6}"/>
              </a:ext>
            </a:extLst>
          </p:cNvPr>
          <p:cNvSpPr/>
          <p:nvPr/>
        </p:nvSpPr>
        <p:spPr>
          <a:xfrm>
            <a:off x="7438562" y="5233917"/>
            <a:ext cx="696308" cy="602117"/>
          </a:xfrm>
          <a:prstGeom prst="rect">
            <a:avLst/>
          </a:prstGeom>
          <a:solidFill>
            <a:srgbClr val="7F25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MY" sz="2500" b="1" dirty="0"/>
              <a:t>6</a:t>
            </a:r>
            <a:endParaRPr lang="ru-RU" sz="2500" b="1" dirty="0"/>
          </a:p>
        </p:txBody>
      </p:sp>
    </p:spTree>
    <p:extLst>
      <p:ext uri="{BB962C8B-B14F-4D97-AF65-F5344CB8AC3E}">
        <p14:creationId xmlns:p14="http://schemas.microsoft.com/office/powerpoint/2010/main" val="1858941509"/>
      </p:ext>
    </p:extLst>
  </p:cSld>
  <p:clrMapOvr>
    <a:masterClrMapping/>
  </p:clrMapOvr>
  <mc:AlternateContent xmlns:mc="http://schemas.openxmlformats.org/markup-compatibility/2006" xmlns:p14="http://schemas.microsoft.com/office/powerpoint/2010/main">
    <mc:Choice Requires="p14">
      <p:transition spd="slow" p14:dur="2000" advTm="2170"/>
    </mc:Choice>
    <mc:Fallback xmlns="">
      <p:transition spd="slow" advTm="217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DD34F-E90F-BEB3-442D-93C19344F9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3FB5749-22EF-3721-C78A-FE8E62FAF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AFF36B1A-D354-5F61-FD87-A4ABAAE1C094}"/>
              </a:ext>
            </a:extLst>
          </p:cNvPr>
          <p:cNvSpPr txBox="1"/>
          <p:nvPr/>
        </p:nvSpPr>
        <p:spPr>
          <a:xfrm>
            <a:off x="0" y="2767280"/>
            <a:ext cx="4376296" cy="1323439"/>
          </a:xfrm>
          <a:prstGeom prst="rect">
            <a:avLst/>
          </a:prstGeom>
          <a:noFill/>
        </p:spPr>
        <p:txBody>
          <a:bodyPr wrap="square" rtlCol="0">
            <a:spAutoFit/>
          </a:bodyPr>
          <a:lstStyle/>
          <a:p>
            <a:pPr algn="ctr"/>
            <a:r>
              <a:rPr lang="en-US" sz="4000" b="1" kern="0" dirty="0">
                <a:solidFill>
                  <a:schemeClr val="bg1"/>
                </a:solidFill>
              </a:rPr>
              <a:t>Exploratory Data Analysis </a:t>
            </a:r>
          </a:p>
        </p:txBody>
      </p:sp>
      <p:sp>
        <p:nvSpPr>
          <p:cNvPr id="7" name="TextBox 6">
            <a:extLst>
              <a:ext uri="{FF2B5EF4-FFF2-40B4-BE49-F238E27FC236}">
                <a16:creationId xmlns:a16="http://schemas.microsoft.com/office/drawing/2014/main" id="{78F1F73E-AB20-75A8-6A42-4399B0B8E71C}"/>
              </a:ext>
            </a:extLst>
          </p:cNvPr>
          <p:cNvSpPr txBox="1"/>
          <p:nvPr/>
        </p:nvSpPr>
        <p:spPr>
          <a:xfrm>
            <a:off x="5114018" y="6007864"/>
            <a:ext cx="6141308" cy="369332"/>
          </a:xfrm>
          <a:prstGeom prst="rect">
            <a:avLst/>
          </a:prstGeom>
          <a:noFill/>
        </p:spPr>
        <p:txBody>
          <a:bodyPr wrap="square">
            <a:spAutoFit/>
          </a:bodyPr>
          <a:lstStyle/>
          <a:p>
            <a:pPr algn="ctr">
              <a:spcBef>
                <a:spcPts val="1200"/>
              </a:spcBef>
            </a:pPr>
            <a:r>
              <a:rPr lang="en-MY" sz="18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800" dirty="0">
                <a:effectLst/>
                <a:latin typeface="Times New Roman" panose="02020603050405020304" pitchFamily="18" charset="0"/>
                <a:ea typeface="Calibri" panose="020F0502020204030204" pitchFamily="34" charset="0"/>
                <a:cs typeface="Arial" panose="020B0604020202020204" pitchFamily="34" charset="0"/>
              </a:rPr>
              <a:t>‎</a:t>
            </a:r>
            <a:r>
              <a:rPr lang="en-MY" sz="1800" dirty="0">
                <a:effectLst/>
                <a:latin typeface="Times New Roman" panose="02020603050405020304" pitchFamily="18" charset="0"/>
                <a:ea typeface="Calibri" panose="020F0502020204030204" pitchFamily="34" charset="0"/>
                <a:cs typeface="Arial" panose="020B0604020202020204" pitchFamily="34" charset="0"/>
              </a:rPr>
              <a:t>4.8 Rating Distribution</a:t>
            </a:r>
          </a:p>
        </p:txBody>
      </p:sp>
      <p:pic>
        <p:nvPicPr>
          <p:cNvPr id="3" name="Picture 2" descr="A bar graph with different colored bars&#10;&#10;Description automatically generated">
            <a:extLst>
              <a:ext uri="{FF2B5EF4-FFF2-40B4-BE49-F238E27FC236}">
                <a16:creationId xmlns:a16="http://schemas.microsoft.com/office/drawing/2014/main" id="{9005C0E3-5D09-70CF-BF6C-6FCE2E593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736" y="2706898"/>
            <a:ext cx="5801035" cy="3300966"/>
          </a:xfrm>
          <a:prstGeom prst="rect">
            <a:avLst/>
          </a:prstGeom>
        </p:spPr>
      </p:pic>
      <p:sp>
        <p:nvSpPr>
          <p:cNvPr id="9" name="TextBox 8">
            <a:extLst>
              <a:ext uri="{FF2B5EF4-FFF2-40B4-BE49-F238E27FC236}">
                <a16:creationId xmlns:a16="http://schemas.microsoft.com/office/drawing/2014/main" id="{390646D1-2DAC-095F-2821-EC694A22193F}"/>
              </a:ext>
            </a:extLst>
          </p:cNvPr>
          <p:cNvSpPr txBox="1"/>
          <p:nvPr/>
        </p:nvSpPr>
        <p:spPr>
          <a:xfrm>
            <a:off x="4995418" y="250768"/>
            <a:ext cx="5077270" cy="1295868"/>
          </a:xfrm>
          <a:prstGeom prst="rect">
            <a:avLst/>
          </a:prstGeom>
          <a:noFill/>
        </p:spPr>
        <p:txBody>
          <a:bodyPr wrap="square">
            <a:spAutoFit/>
          </a:bodyPr>
          <a:lstStyle/>
          <a:p>
            <a:pPr algn="just">
              <a:lnSpc>
                <a:spcPct val="150000"/>
              </a:lnSpc>
            </a:pPr>
            <a:r>
              <a:rPr lang="en-MY" dirty="0"/>
              <a:t>Relevant sensor that indicate features and only sensor below will be used to train and test to predict the Remaining Unit Life (RUL) of 100 engines</a:t>
            </a:r>
          </a:p>
        </p:txBody>
      </p:sp>
      <p:pic>
        <p:nvPicPr>
          <p:cNvPr id="5" name="Picture 4" descr="A screenshot of a computer program&#10;&#10;Description automatically generated">
            <a:extLst>
              <a:ext uri="{FF2B5EF4-FFF2-40B4-BE49-F238E27FC236}">
                <a16:creationId xmlns:a16="http://schemas.microsoft.com/office/drawing/2014/main" id="{906E9C2A-C2DA-1A4D-0D97-C9E582573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846" y="1833016"/>
            <a:ext cx="5731510" cy="492696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670F620-E2DE-5E3B-C80B-2677587CC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9534" y="2983308"/>
            <a:ext cx="2784325" cy="2531667"/>
          </a:xfrm>
          <a:prstGeom prst="rect">
            <a:avLst/>
          </a:prstGeom>
        </p:spPr>
      </p:pic>
    </p:spTree>
    <p:extLst>
      <p:ext uri="{BB962C8B-B14F-4D97-AF65-F5344CB8AC3E}">
        <p14:creationId xmlns:p14="http://schemas.microsoft.com/office/powerpoint/2010/main" val="1587556769"/>
      </p:ext>
    </p:extLst>
  </p:cSld>
  <p:clrMapOvr>
    <a:masterClrMapping/>
  </p:clrMapOvr>
  <mc:AlternateContent xmlns:mc="http://schemas.openxmlformats.org/markup-compatibility/2006" xmlns:p14="http://schemas.microsoft.com/office/powerpoint/2010/main">
    <mc:Choice Requires="p14">
      <p:transition spd="slow" p14:dur="2000" advTm="24265"/>
    </mc:Choice>
    <mc:Fallback xmlns="">
      <p:transition spd="slow" advTm="2426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26EEC-4A21-75DB-2FBD-7EE4E66820F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2A7E894-531C-6781-BCED-101C45FCB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7654BE7B-CFF2-D343-DFC5-3BDE2650C8F3}"/>
              </a:ext>
            </a:extLst>
          </p:cNvPr>
          <p:cNvSpPr txBox="1"/>
          <p:nvPr/>
        </p:nvSpPr>
        <p:spPr>
          <a:xfrm>
            <a:off x="0" y="2767280"/>
            <a:ext cx="4376296" cy="1323439"/>
          </a:xfrm>
          <a:prstGeom prst="rect">
            <a:avLst/>
          </a:prstGeom>
          <a:noFill/>
        </p:spPr>
        <p:txBody>
          <a:bodyPr wrap="square" rtlCol="0">
            <a:spAutoFit/>
          </a:bodyPr>
          <a:lstStyle/>
          <a:p>
            <a:pPr algn="ctr"/>
            <a:r>
              <a:rPr lang="en-US" sz="4000" b="1" kern="0" dirty="0">
                <a:solidFill>
                  <a:schemeClr val="bg1"/>
                </a:solidFill>
              </a:rPr>
              <a:t>Exploratory Data Analysis </a:t>
            </a:r>
          </a:p>
        </p:txBody>
      </p:sp>
      <p:sp>
        <p:nvSpPr>
          <p:cNvPr id="7" name="TextBox 6">
            <a:extLst>
              <a:ext uri="{FF2B5EF4-FFF2-40B4-BE49-F238E27FC236}">
                <a16:creationId xmlns:a16="http://schemas.microsoft.com/office/drawing/2014/main" id="{35066C0D-106E-E0E1-17A7-A92AC4C7A8DF}"/>
              </a:ext>
            </a:extLst>
          </p:cNvPr>
          <p:cNvSpPr txBox="1"/>
          <p:nvPr/>
        </p:nvSpPr>
        <p:spPr>
          <a:xfrm>
            <a:off x="5118235" y="5748590"/>
            <a:ext cx="6141308" cy="369332"/>
          </a:xfrm>
          <a:prstGeom prst="rect">
            <a:avLst/>
          </a:prstGeom>
          <a:noFill/>
        </p:spPr>
        <p:txBody>
          <a:bodyPr wrap="square">
            <a:spAutoFit/>
          </a:bodyPr>
          <a:lstStyle/>
          <a:p>
            <a:pPr algn="ctr">
              <a:spcBef>
                <a:spcPts val="1200"/>
              </a:spcBef>
            </a:pPr>
            <a:r>
              <a:rPr lang="en-MY" sz="18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800" dirty="0">
                <a:effectLst/>
                <a:latin typeface="Times New Roman" panose="02020603050405020304" pitchFamily="18" charset="0"/>
                <a:ea typeface="Calibri" panose="020F0502020204030204" pitchFamily="34" charset="0"/>
                <a:cs typeface="Arial" panose="020B0604020202020204" pitchFamily="34" charset="0"/>
              </a:rPr>
              <a:t>‎</a:t>
            </a:r>
            <a:r>
              <a:rPr lang="en-MY" sz="1800" dirty="0">
                <a:effectLst/>
                <a:latin typeface="Times New Roman" panose="02020603050405020304" pitchFamily="18" charset="0"/>
                <a:ea typeface="Calibri" panose="020F0502020204030204" pitchFamily="34" charset="0"/>
                <a:cs typeface="Arial" panose="020B0604020202020204" pitchFamily="34" charset="0"/>
              </a:rPr>
              <a:t>4.9 Verifies Purchase Distribution</a:t>
            </a:r>
          </a:p>
        </p:txBody>
      </p:sp>
      <p:sp>
        <p:nvSpPr>
          <p:cNvPr id="9" name="TextBox 8">
            <a:extLst>
              <a:ext uri="{FF2B5EF4-FFF2-40B4-BE49-F238E27FC236}">
                <a16:creationId xmlns:a16="http://schemas.microsoft.com/office/drawing/2014/main" id="{37C4A69E-CD92-BFDB-7D9F-488767B25089}"/>
              </a:ext>
            </a:extLst>
          </p:cNvPr>
          <p:cNvSpPr txBox="1"/>
          <p:nvPr/>
        </p:nvSpPr>
        <p:spPr>
          <a:xfrm>
            <a:off x="4804158" y="740078"/>
            <a:ext cx="6758192" cy="3788858"/>
          </a:xfrm>
          <a:prstGeom prst="rect">
            <a:avLst/>
          </a:prstGeom>
          <a:noFill/>
        </p:spPr>
        <p:txBody>
          <a:bodyPr wrap="square">
            <a:spAutoFit/>
          </a:bodyPr>
          <a:lstStyle/>
          <a:p>
            <a:pPr lvl="0" algn="just">
              <a:lnSpc>
                <a:spcPct val="150000"/>
              </a:lnSpc>
            </a:pPr>
            <a:r>
              <a:rPr lang="en-MY" b="1" dirty="0">
                <a:latin typeface="Times New Roman" panose="02020603050405020304" pitchFamily="18" charset="0"/>
                <a:ea typeface="Calibri" panose="020F0502020204030204" pitchFamily="34" charset="0"/>
                <a:cs typeface="Times New Roman" panose="02020603050405020304" pitchFamily="18" charset="0"/>
              </a:rPr>
              <a:t>Only use Model 1 and Model 2 as machine learning model for proposal. Other 4 model will be used later on during Project 1.</a:t>
            </a:r>
            <a:endParaRPr lang="en-MY"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1: Linear Regression</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2: Applying Support Vector Regression (SVR) Model</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3: Using Decision Tree</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4: Using Random Forest</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5: Using Ridge Regression</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mj-lt"/>
              <a:buAutoNum type="alphaLcParenBoth"/>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Model 6: Neural Network Model</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pPr>
            <a:endParaRPr lang="en-MY" dirty="0"/>
          </a:p>
        </p:txBody>
      </p:sp>
    </p:spTree>
    <p:extLst>
      <p:ext uri="{BB962C8B-B14F-4D97-AF65-F5344CB8AC3E}">
        <p14:creationId xmlns:p14="http://schemas.microsoft.com/office/powerpoint/2010/main" val="2687414390"/>
      </p:ext>
    </p:extLst>
  </p:cSld>
  <p:clrMapOvr>
    <a:masterClrMapping/>
  </p:clrMapOvr>
  <mc:AlternateContent xmlns:mc="http://schemas.openxmlformats.org/markup-compatibility/2006" xmlns:p14="http://schemas.microsoft.com/office/powerpoint/2010/main">
    <mc:Choice Requires="p14">
      <p:transition spd="slow" p14:dur="2000" advTm="13299"/>
    </mc:Choice>
    <mc:Fallback xmlns="">
      <p:transition spd="slow" advTm="1329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D196A-A10C-9DD3-7D1C-9E0824BFB2D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AE43EA9-E8B0-0132-F701-11B1E59BE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2869B891-3277-1738-FC15-92FD16E38EA2}"/>
              </a:ext>
            </a:extLst>
          </p:cNvPr>
          <p:cNvSpPr txBox="1"/>
          <p:nvPr/>
        </p:nvSpPr>
        <p:spPr>
          <a:xfrm>
            <a:off x="0" y="2767280"/>
            <a:ext cx="4376296" cy="1323439"/>
          </a:xfrm>
          <a:prstGeom prst="rect">
            <a:avLst/>
          </a:prstGeom>
          <a:noFill/>
        </p:spPr>
        <p:txBody>
          <a:bodyPr wrap="square" rtlCol="0">
            <a:spAutoFit/>
          </a:bodyPr>
          <a:lstStyle/>
          <a:p>
            <a:pPr algn="ctr"/>
            <a:r>
              <a:rPr lang="en-US" sz="4000" b="1" kern="0" dirty="0">
                <a:solidFill>
                  <a:schemeClr val="bg1"/>
                </a:solidFill>
              </a:rPr>
              <a:t>Model Development </a:t>
            </a:r>
          </a:p>
        </p:txBody>
      </p:sp>
      <p:sp>
        <p:nvSpPr>
          <p:cNvPr id="7" name="TextBox 6">
            <a:extLst>
              <a:ext uri="{FF2B5EF4-FFF2-40B4-BE49-F238E27FC236}">
                <a16:creationId xmlns:a16="http://schemas.microsoft.com/office/drawing/2014/main" id="{E149EFA6-574E-0403-C4B5-DF960439A3AB}"/>
              </a:ext>
            </a:extLst>
          </p:cNvPr>
          <p:cNvSpPr txBox="1"/>
          <p:nvPr/>
        </p:nvSpPr>
        <p:spPr>
          <a:xfrm>
            <a:off x="5259955" y="5272240"/>
            <a:ext cx="6141308" cy="369332"/>
          </a:xfrm>
          <a:prstGeom prst="rect">
            <a:avLst/>
          </a:prstGeom>
          <a:noFill/>
        </p:spPr>
        <p:txBody>
          <a:bodyPr wrap="square">
            <a:spAutoFit/>
          </a:bodyPr>
          <a:lstStyle/>
          <a:p>
            <a:pPr algn="ctr">
              <a:spcBef>
                <a:spcPts val="1200"/>
              </a:spcBef>
            </a:pPr>
            <a:r>
              <a:rPr lang="en-MY" sz="18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800" dirty="0">
                <a:effectLst/>
                <a:latin typeface="Times New Roman" panose="02020603050405020304" pitchFamily="18" charset="0"/>
                <a:ea typeface="Calibri" panose="020F0502020204030204" pitchFamily="34" charset="0"/>
                <a:cs typeface="Arial" panose="020B0604020202020204" pitchFamily="34" charset="0"/>
              </a:rPr>
              <a:t>‎</a:t>
            </a:r>
            <a:r>
              <a:rPr lang="en-MY" sz="1800" dirty="0">
                <a:effectLst/>
                <a:latin typeface="Times New Roman" panose="02020603050405020304" pitchFamily="18" charset="0"/>
                <a:ea typeface="Calibri" panose="020F0502020204030204" pitchFamily="34" charset="0"/>
                <a:cs typeface="Arial" panose="020B0604020202020204" pitchFamily="34" charset="0"/>
              </a:rPr>
              <a:t>4.15 Data Frame of VADER Model</a:t>
            </a:r>
          </a:p>
        </p:txBody>
      </p:sp>
      <p:sp>
        <p:nvSpPr>
          <p:cNvPr id="5" name="TextBox 4">
            <a:extLst>
              <a:ext uri="{FF2B5EF4-FFF2-40B4-BE49-F238E27FC236}">
                <a16:creationId xmlns:a16="http://schemas.microsoft.com/office/drawing/2014/main" id="{97DD4AB0-08BB-5A22-A054-09D5BED5DBE4}"/>
              </a:ext>
            </a:extLst>
          </p:cNvPr>
          <p:cNvSpPr txBox="1"/>
          <p:nvPr/>
        </p:nvSpPr>
        <p:spPr>
          <a:xfrm>
            <a:off x="4590608" y="556630"/>
            <a:ext cx="5220335" cy="984885"/>
          </a:xfrm>
          <a:prstGeom prst="rect">
            <a:avLst/>
          </a:prstGeom>
          <a:noFill/>
        </p:spPr>
        <p:txBody>
          <a:bodyPr wrap="square" rtlCol="0">
            <a:spAutoFit/>
          </a:bodyPr>
          <a:lstStyle/>
          <a:p>
            <a:pPr algn="ctr"/>
            <a:r>
              <a:rPr lang="en-US" b="1" kern="0" dirty="0">
                <a:latin typeface="Times New Roman" panose="02020603050405020304" pitchFamily="18" charset="0"/>
                <a:cs typeface="Times New Roman" panose="02020603050405020304" pitchFamily="18" charset="0"/>
              </a:rPr>
              <a:t>Comparison between Linear Regression and Support Vector Regression (SVR)</a:t>
            </a:r>
            <a:r>
              <a:rPr lang="en-US" sz="4000" b="1" kern="0" dirty="0"/>
              <a:t> </a:t>
            </a:r>
          </a:p>
        </p:txBody>
      </p:sp>
      <p:pic>
        <p:nvPicPr>
          <p:cNvPr id="6" name="Picture 5" descr="A screenshot of a white sheet with black text&#10;&#10;Description automatically generated">
            <a:extLst>
              <a:ext uri="{FF2B5EF4-FFF2-40B4-BE49-F238E27FC236}">
                <a16:creationId xmlns:a16="http://schemas.microsoft.com/office/drawing/2014/main" id="{AC3B235E-2588-BE4B-1F7B-24E11722D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9955" y="1688360"/>
            <a:ext cx="6341338" cy="3953212"/>
          </a:xfrm>
          <a:prstGeom prst="rect">
            <a:avLst/>
          </a:prstGeom>
        </p:spPr>
      </p:pic>
    </p:spTree>
    <p:extLst>
      <p:ext uri="{BB962C8B-B14F-4D97-AF65-F5344CB8AC3E}">
        <p14:creationId xmlns:p14="http://schemas.microsoft.com/office/powerpoint/2010/main" val="392778502"/>
      </p:ext>
    </p:extLst>
  </p:cSld>
  <p:clrMapOvr>
    <a:masterClrMapping/>
  </p:clrMapOvr>
  <mc:AlternateContent xmlns:mc="http://schemas.openxmlformats.org/markup-compatibility/2006" xmlns:p14="http://schemas.microsoft.com/office/powerpoint/2010/main">
    <mc:Choice Requires="p14">
      <p:transition spd="slow" p14:dur="2000" advTm="6733"/>
    </mc:Choice>
    <mc:Fallback xmlns="">
      <p:transition spd="slow" advTm="673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0FDF3-628C-D333-40B1-2C59F461B9C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87E64C9-3203-864C-7C3D-9423CC54E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95C87853-0162-D18E-7343-058CEEDCFCCA}"/>
              </a:ext>
            </a:extLst>
          </p:cNvPr>
          <p:cNvSpPr txBox="1"/>
          <p:nvPr/>
        </p:nvSpPr>
        <p:spPr>
          <a:xfrm>
            <a:off x="0" y="2767280"/>
            <a:ext cx="4376296" cy="1323439"/>
          </a:xfrm>
          <a:prstGeom prst="rect">
            <a:avLst/>
          </a:prstGeom>
          <a:noFill/>
        </p:spPr>
        <p:txBody>
          <a:bodyPr wrap="square" rtlCol="0">
            <a:spAutoFit/>
          </a:bodyPr>
          <a:lstStyle/>
          <a:p>
            <a:pPr algn="ctr"/>
            <a:r>
              <a:rPr lang="en-US" sz="4000" b="1" kern="0" dirty="0">
                <a:solidFill>
                  <a:schemeClr val="bg1"/>
                </a:solidFill>
              </a:rPr>
              <a:t>Exploratory Data Analysis </a:t>
            </a:r>
          </a:p>
        </p:txBody>
      </p:sp>
      <p:sp>
        <p:nvSpPr>
          <p:cNvPr id="7" name="TextBox 6">
            <a:extLst>
              <a:ext uri="{FF2B5EF4-FFF2-40B4-BE49-F238E27FC236}">
                <a16:creationId xmlns:a16="http://schemas.microsoft.com/office/drawing/2014/main" id="{09B7D5FA-32F9-0B39-898B-369719801333}"/>
              </a:ext>
            </a:extLst>
          </p:cNvPr>
          <p:cNvSpPr txBox="1"/>
          <p:nvPr/>
        </p:nvSpPr>
        <p:spPr>
          <a:xfrm>
            <a:off x="5259955" y="5976650"/>
            <a:ext cx="6141308" cy="369332"/>
          </a:xfrm>
          <a:prstGeom prst="rect">
            <a:avLst/>
          </a:prstGeom>
          <a:noFill/>
        </p:spPr>
        <p:txBody>
          <a:bodyPr wrap="square">
            <a:spAutoFit/>
          </a:bodyPr>
          <a:lstStyle/>
          <a:p>
            <a:pPr algn="ctr">
              <a:spcBef>
                <a:spcPts val="1200"/>
              </a:spcBef>
            </a:pPr>
            <a:r>
              <a:rPr lang="en-MY" dirty="0">
                <a:latin typeface="Times New Roman" panose="02020603050405020304" pitchFamily="18" charset="0"/>
                <a:ea typeface="Calibri" panose="020F0502020204030204" pitchFamily="34" charset="0"/>
                <a:cs typeface="Arial" panose="020B0604020202020204" pitchFamily="34" charset="0"/>
              </a:rPr>
              <a:t>Linear Regression model</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6F4FD919-04B3-EEEB-CDB8-B2D1A9604BF6}"/>
              </a:ext>
            </a:extLst>
          </p:cNvPr>
          <p:cNvSpPr txBox="1"/>
          <p:nvPr/>
        </p:nvSpPr>
        <p:spPr>
          <a:xfrm>
            <a:off x="5114018" y="736170"/>
            <a:ext cx="6138472" cy="1077218"/>
          </a:xfrm>
          <a:prstGeom prst="rect">
            <a:avLst/>
          </a:prstGeom>
          <a:noFill/>
        </p:spPr>
        <p:txBody>
          <a:bodyPr wrap="square">
            <a:spAutoFit/>
          </a:bodyPr>
          <a:lstStyle/>
          <a:p>
            <a:r>
              <a:rPr lang="en-US" sz="1600" dirty="0">
                <a:effectLst/>
                <a:latin typeface="Times New Roman" panose="02020603050405020304" pitchFamily="18" charset="0"/>
                <a:ea typeface="Calibri" panose="020F0502020204030204" pitchFamily="34" charset="0"/>
                <a:cs typeface="Arial" panose="020B0604020202020204" pitchFamily="34" charset="0"/>
              </a:rPr>
              <a:t>After training and test, actual versus predicted graph are plotted as a comparison to see if Linear regression model are capable to show the predicted trend (red graph) related  to the actual RUL (blue graph)</a:t>
            </a:r>
            <a:r>
              <a:rPr lang="en-MY" sz="1600" dirty="0">
                <a:effectLst/>
              </a:rPr>
              <a:t> </a:t>
            </a:r>
            <a:r>
              <a:rPr lang="en-US" sz="1600" dirty="0">
                <a:effectLst/>
                <a:latin typeface="Times New Roman" panose="02020603050405020304" pitchFamily="18" charset="0"/>
                <a:ea typeface="Calibri" panose="020F0502020204030204" pitchFamily="34" charset="0"/>
                <a:cs typeface="Arial" panose="020B0604020202020204" pitchFamily="34" charset="0"/>
              </a:rPr>
              <a:t>test data showing RMSE = 22.9 while R2 score = 0.695</a:t>
            </a:r>
            <a:r>
              <a:rPr lang="en-MY" sz="1600" dirty="0">
                <a:effectLst/>
              </a:rPr>
              <a:t> </a:t>
            </a:r>
            <a:endParaRPr lang="en-MY" sz="1600" dirty="0"/>
          </a:p>
        </p:txBody>
      </p:sp>
      <p:pic>
        <p:nvPicPr>
          <p:cNvPr id="6" name="Picture 5" descr="A graph showing a graph of a graph&#10;&#10;Description automatically generated with medium confidence">
            <a:extLst>
              <a:ext uri="{FF2B5EF4-FFF2-40B4-BE49-F238E27FC236}">
                <a16:creationId xmlns:a16="http://schemas.microsoft.com/office/drawing/2014/main" id="{EC49027F-C844-74F8-4A86-991CC4633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897" y="1934214"/>
            <a:ext cx="5904713" cy="4028147"/>
          </a:xfrm>
          <a:prstGeom prst="rect">
            <a:avLst/>
          </a:prstGeom>
        </p:spPr>
      </p:pic>
    </p:spTree>
    <p:extLst>
      <p:ext uri="{BB962C8B-B14F-4D97-AF65-F5344CB8AC3E}">
        <p14:creationId xmlns:p14="http://schemas.microsoft.com/office/powerpoint/2010/main" val="2777220065"/>
      </p:ext>
    </p:extLst>
  </p:cSld>
  <p:clrMapOvr>
    <a:masterClrMapping/>
  </p:clrMapOvr>
  <mc:AlternateContent xmlns:mc="http://schemas.openxmlformats.org/markup-compatibility/2006" xmlns:p14="http://schemas.microsoft.com/office/powerpoint/2010/main">
    <mc:Choice Requires="p14">
      <p:transition spd="slow" p14:dur="2000" advTm="52031"/>
    </mc:Choice>
    <mc:Fallback xmlns="">
      <p:transition spd="slow" advTm="5203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EDFDB-F457-91A6-9025-7944E1E94C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3A15E16-CFE4-BD0C-7D03-E3BC4566D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F5B4CF7F-B337-3E88-D204-40E229E8DD9E}"/>
              </a:ext>
            </a:extLst>
          </p:cNvPr>
          <p:cNvSpPr txBox="1"/>
          <p:nvPr/>
        </p:nvSpPr>
        <p:spPr>
          <a:xfrm>
            <a:off x="0" y="2767280"/>
            <a:ext cx="4376296" cy="1323439"/>
          </a:xfrm>
          <a:prstGeom prst="rect">
            <a:avLst/>
          </a:prstGeom>
          <a:noFill/>
        </p:spPr>
        <p:txBody>
          <a:bodyPr wrap="square" rtlCol="0">
            <a:spAutoFit/>
          </a:bodyPr>
          <a:lstStyle/>
          <a:p>
            <a:pPr algn="ctr"/>
            <a:r>
              <a:rPr lang="en-US" sz="4000" b="1" kern="0" dirty="0">
                <a:solidFill>
                  <a:schemeClr val="bg1"/>
                </a:solidFill>
              </a:rPr>
              <a:t>Exploratory Data Analysis </a:t>
            </a:r>
          </a:p>
        </p:txBody>
      </p:sp>
      <p:sp>
        <p:nvSpPr>
          <p:cNvPr id="7" name="TextBox 6">
            <a:extLst>
              <a:ext uri="{FF2B5EF4-FFF2-40B4-BE49-F238E27FC236}">
                <a16:creationId xmlns:a16="http://schemas.microsoft.com/office/drawing/2014/main" id="{9AD100DB-5B16-58D7-A3A3-F6F3FF52AE4A}"/>
              </a:ext>
            </a:extLst>
          </p:cNvPr>
          <p:cNvSpPr txBox="1"/>
          <p:nvPr/>
        </p:nvSpPr>
        <p:spPr>
          <a:xfrm>
            <a:off x="5259954" y="5991768"/>
            <a:ext cx="6141308" cy="800219"/>
          </a:xfrm>
          <a:prstGeom prst="rect">
            <a:avLst/>
          </a:prstGeom>
          <a:noFill/>
        </p:spPr>
        <p:txBody>
          <a:bodyPr wrap="square">
            <a:spAutoFit/>
          </a:bodyPr>
          <a:lstStyle/>
          <a:p>
            <a:pPr algn="ctr">
              <a:spcBef>
                <a:spcPts val="1200"/>
              </a:spcBef>
            </a:pPr>
            <a:r>
              <a:rPr lang="en-MY" sz="18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800" dirty="0">
                <a:effectLst/>
                <a:latin typeface="Times New Roman" panose="02020603050405020304" pitchFamily="18" charset="0"/>
                <a:ea typeface="Calibri" panose="020F0502020204030204" pitchFamily="34" charset="0"/>
                <a:cs typeface="Arial" panose="020B0604020202020204" pitchFamily="34" charset="0"/>
              </a:rPr>
              <a:t>‎</a:t>
            </a:r>
            <a:r>
              <a:rPr lang="en-MY" sz="1800" dirty="0">
                <a:effectLst/>
                <a:latin typeface="Times New Roman" panose="02020603050405020304" pitchFamily="18" charset="0"/>
                <a:ea typeface="Calibri" panose="020F0502020204030204" pitchFamily="34" charset="0"/>
                <a:cs typeface="Arial" panose="020B0604020202020204" pitchFamily="34" charset="0"/>
              </a:rPr>
              <a:t>4.16 </a:t>
            </a:r>
            <a:r>
              <a:rPr lang="en-US" sz="1800" dirty="0">
                <a:effectLst/>
                <a:latin typeface="Times New Roman" panose="02020603050405020304" pitchFamily="18" charset="0"/>
                <a:ea typeface="Calibri" panose="020F0502020204030204" pitchFamily="34" charset="0"/>
                <a:cs typeface="Arial" panose="020B0604020202020204" pitchFamily="34" charset="0"/>
              </a:rPr>
              <a:t>Applying SVR to the dataset</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ctr">
              <a:spcBef>
                <a:spcPts val="1200"/>
              </a:spcBef>
            </a:pP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7B2144B4-E981-08DF-DAF8-4A17F54988C3}"/>
              </a:ext>
            </a:extLst>
          </p:cNvPr>
          <p:cNvSpPr txBox="1"/>
          <p:nvPr/>
        </p:nvSpPr>
        <p:spPr>
          <a:xfrm>
            <a:off x="4814303" y="759611"/>
            <a:ext cx="6138472" cy="1480534"/>
          </a:xfrm>
          <a:prstGeom prst="rect">
            <a:avLst/>
          </a:prstGeom>
          <a:noFill/>
        </p:spPr>
        <p:txBody>
          <a:bodyPr wrap="square">
            <a:spAutoFit/>
          </a:bodyPr>
          <a:lstStyle/>
          <a:p>
            <a:pPr algn="just"/>
            <a:r>
              <a:rPr lang="en-US" sz="1600" dirty="0">
                <a:effectLst/>
                <a:latin typeface="Times New Roman" panose="02020603050405020304" pitchFamily="18" charset="0"/>
                <a:ea typeface="Calibri" panose="020F0502020204030204" pitchFamily="34" charset="0"/>
                <a:cs typeface="Arial" panose="020B0604020202020204" pitchFamily="34" charset="0"/>
              </a:rPr>
              <a:t>The RMSE Result for test and train model has been increased after applying SVR model. The value now is lower than Linear regression models meaning magnitude of error made by prediction model has become smaller</a:t>
            </a:r>
            <a:r>
              <a:rPr lang="en-MY" sz="1600" dirty="0">
                <a:effectLst/>
              </a:rPr>
              <a:t> </a:t>
            </a:r>
            <a:r>
              <a:rPr lang="en-US" sz="1800" dirty="0">
                <a:effectLst/>
                <a:latin typeface="Times New Roman" panose="02020603050405020304" pitchFamily="18" charset="0"/>
                <a:ea typeface="Calibri" panose="020F0502020204030204" pitchFamily="34" charset="0"/>
                <a:cs typeface="Arial" panose="020B0604020202020204" pitchFamily="34" charset="0"/>
              </a:rPr>
              <a:t>hence the result are more accurate</a:t>
            </a:r>
            <a:r>
              <a:rPr lang="en-MY" sz="1600" dirty="0">
                <a:latin typeface="Times New Roman" panose="02020603050405020304" pitchFamily="18" charset="0"/>
                <a:ea typeface="Calibri" panose="020F0502020204030204" pitchFamily="34" charset="0"/>
                <a:cs typeface="Arial" panose="020B0604020202020204" pitchFamily="34" charset="0"/>
              </a:rPr>
              <a:t>.</a:t>
            </a:r>
            <a:endParaRPr lang="en-MY" sz="1600" dirty="0">
              <a:effectLst/>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pPr>
            <a:endParaRPr lang="en-MY" dirty="0"/>
          </a:p>
        </p:txBody>
      </p:sp>
      <p:pic>
        <p:nvPicPr>
          <p:cNvPr id="3" name="Picture 2" descr="A screenshot of a computer program&#10;&#10;Description automatically generated">
            <a:extLst>
              <a:ext uri="{FF2B5EF4-FFF2-40B4-BE49-F238E27FC236}">
                <a16:creationId xmlns:a16="http://schemas.microsoft.com/office/drawing/2014/main" id="{52CC0A1E-DF66-B859-F424-6692D247D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303" y="2171447"/>
            <a:ext cx="6438187" cy="3286516"/>
          </a:xfrm>
          <a:prstGeom prst="rect">
            <a:avLst/>
          </a:prstGeom>
        </p:spPr>
      </p:pic>
    </p:spTree>
    <p:extLst>
      <p:ext uri="{BB962C8B-B14F-4D97-AF65-F5344CB8AC3E}">
        <p14:creationId xmlns:p14="http://schemas.microsoft.com/office/powerpoint/2010/main" val="450829301"/>
      </p:ext>
    </p:extLst>
  </p:cSld>
  <p:clrMapOvr>
    <a:masterClrMapping/>
  </p:clrMapOvr>
  <mc:AlternateContent xmlns:mc="http://schemas.openxmlformats.org/markup-compatibility/2006" xmlns:p14="http://schemas.microsoft.com/office/powerpoint/2010/main">
    <mc:Choice Requires="p14">
      <p:transition spd="slow" p14:dur="2000" advTm="29463"/>
    </mc:Choice>
    <mc:Fallback xmlns="">
      <p:transition spd="slow" advTm="2946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1304D-B6EB-BDC8-B4FE-B273C27B93C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2C0E682-23EC-416C-13EE-104240496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D9E22104-6BA0-5D7E-C1CE-4AEC67CDB0E8}"/>
              </a:ext>
            </a:extLst>
          </p:cNvPr>
          <p:cNvSpPr txBox="1"/>
          <p:nvPr/>
        </p:nvSpPr>
        <p:spPr>
          <a:xfrm>
            <a:off x="0" y="2767280"/>
            <a:ext cx="4376296" cy="1323439"/>
          </a:xfrm>
          <a:prstGeom prst="rect">
            <a:avLst/>
          </a:prstGeom>
          <a:noFill/>
        </p:spPr>
        <p:txBody>
          <a:bodyPr wrap="square" rtlCol="0">
            <a:spAutoFit/>
          </a:bodyPr>
          <a:lstStyle/>
          <a:p>
            <a:pPr algn="ctr"/>
            <a:r>
              <a:rPr lang="en-US" sz="4000" b="1" kern="0" dirty="0">
                <a:solidFill>
                  <a:schemeClr val="bg1"/>
                </a:solidFill>
              </a:rPr>
              <a:t>Discussion and Future Work </a:t>
            </a:r>
          </a:p>
        </p:txBody>
      </p:sp>
      <p:sp>
        <p:nvSpPr>
          <p:cNvPr id="9" name="TextBox 8">
            <a:extLst>
              <a:ext uri="{FF2B5EF4-FFF2-40B4-BE49-F238E27FC236}">
                <a16:creationId xmlns:a16="http://schemas.microsoft.com/office/drawing/2014/main" id="{656C1506-3482-B393-D051-A81ACB3E52DA}"/>
              </a:ext>
            </a:extLst>
          </p:cNvPr>
          <p:cNvSpPr txBox="1"/>
          <p:nvPr/>
        </p:nvSpPr>
        <p:spPr>
          <a:xfrm>
            <a:off x="4745051" y="748137"/>
            <a:ext cx="6887315" cy="2308324"/>
          </a:xfrm>
          <a:prstGeom prst="rect">
            <a:avLst/>
          </a:prstGeom>
          <a:noFill/>
        </p:spPr>
        <p:txBody>
          <a:bodyPr wrap="square">
            <a:spAutoFit/>
          </a:bodyPr>
          <a:lstStyle/>
          <a:p>
            <a:pPr algn="just"/>
            <a:r>
              <a:rPr lang="en-US" b="1" dirty="0"/>
              <a:t>Achievements for this research are:</a:t>
            </a:r>
            <a:endParaRPr lang="en-US" dirty="0"/>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 the predictive modelling based on method used by </a:t>
            </a:r>
            <a:r>
              <a:rPr lang="en-US" dirty="0" err="1">
                <a:latin typeface="Times New Roman" panose="02020603050405020304" pitchFamily="18" charset="0"/>
                <a:cs typeface="Times New Roman" panose="02020603050405020304" pitchFamily="18" charset="0"/>
              </a:rPr>
              <a:t>TotalCare</a:t>
            </a:r>
            <a:r>
              <a:rPr lang="en-US" dirty="0">
                <a:latin typeface="Times New Roman" panose="02020603050405020304" pitchFamily="18" charset="0"/>
                <a:cs typeface="Times New Roman" panose="02020603050405020304" pitchFamily="18" charset="0"/>
              </a:rPr>
              <a:t> program by Rolls Royce engine manufacturer.</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EDA has been done properly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Root mean square error RMSE has become smaller after machine learning hence the RUL  are more accurate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Model Linear regression and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Support Vector Regression (SVR)</a:t>
            </a:r>
            <a:r>
              <a:rPr lang="en-MY" dirty="0">
                <a:effectLst/>
                <a:latin typeface="Times New Roman" panose="02020603050405020304" pitchFamily="18" charset="0"/>
                <a:cs typeface="Times New Roman" panose="02020603050405020304" pitchFamily="18" charset="0"/>
              </a:rPr>
              <a:t> has done and result being compared with actual RUL </a:t>
            </a: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0D98638-0708-ACDC-3C53-6546F43D79CE}"/>
              </a:ext>
            </a:extLst>
          </p:cNvPr>
          <p:cNvSpPr txBox="1"/>
          <p:nvPr/>
        </p:nvSpPr>
        <p:spPr>
          <a:xfrm>
            <a:off x="4912443" y="3671205"/>
            <a:ext cx="6887314" cy="2723823"/>
          </a:xfrm>
          <a:prstGeom prst="rect">
            <a:avLst/>
          </a:prstGeom>
          <a:noFill/>
        </p:spPr>
        <p:txBody>
          <a:bodyPr wrap="square">
            <a:spAutoFit/>
          </a:bodyPr>
          <a:lstStyle/>
          <a:p>
            <a:pPr algn="just">
              <a:lnSpc>
                <a:spcPct val="150000"/>
              </a:lnSpc>
            </a:pPr>
            <a:r>
              <a:rPr lang="en-US" b="1" dirty="0"/>
              <a:t>Future Work in this project </a:t>
            </a:r>
          </a:p>
          <a:p>
            <a:pPr marL="342900" indent="-342900" algn="just">
              <a:buFont typeface="+mj-lt"/>
              <a:buAutoNum type="alphaLcParenBoth"/>
            </a:pPr>
            <a:r>
              <a:rPr lang="en-US" dirty="0">
                <a:latin typeface="Times New Roman" panose="02020603050405020304" pitchFamily="18" charset="0"/>
                <a:ea typeface="Calibri" panose="020F0502020204030204" pitchFamily="34" charset="0"/>
                <a:cs typeface="Times New Roman" panose="02020603050405020304" pitchFamily="18" charset="0"/>
              </a:rPr>
              <a:t>Use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engine emissions databank from Aviation data and IoT simulated sensor dataset hence these data shall undergo phase 3 to 6 dataset to explore more about the </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validation purpose involving testing fault detection performance by using simulated engine data</a:t>
            </a:r>
            <a:r>
              <a:rPr lang="en-MY"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MY"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mj-lt"/>
              <a:buAutoNum type="alphaLcParenBoth"/>
            </a:pPr>
            <a:r>
              <a:rPr lang="en-MY"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 with other 4 models </a:t>
            </a:r>
            <a:r>
              <a:rPr lang="en-MY"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least 5-10 times repetition for each model to get more accurate RUL pattern </a:t>
            </a:r>
            <a:endParaRPr lang="en-MY"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mj-lt"/>
              <a:buAutoNum type="alphaLcParenBoth"/>
            </a:pPr>
            <a:r>
              <a:rPr lang="en-MY"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Visualization of the useful insights from the machine learning model </a:t>
            </a:r>
            <a:r>
              <a:rPr lang="en-MY"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by using interactive </a:t>
            </a:r>
            <a:r>
              <a:rPr lang="en-MY"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dashboard</a:t>
            </a:r>
            <a:endParaRPr lang="en-MY"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9508584"/>
      </p:ext>
    </p:extLst>
  </p:cSld>
  <p:clrMapOvr>
    <a:masterClrMapping/>
  </p:clrMapOvr>
  <mc:AlternateContent xmlns:mc="http://schemas.openxmlformats.org/markup-compatibility/2006" xmlns:p14="http://schemas.microsoft.com/office/powerpoint/2010/main">
    <mc:Choice Requires="p14">
      <p:transition spd="slow" p14:dur="2000" advTm="165516"/>
    </mc:Choice>
    <mc:Fallback xmlns="">
      <p:transition spd="slow" advTm="1655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005E5-CF95-6DCF-8E53-402ABBCA36F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2B4D1DF-75EC-FBDB-A428-2E1B74AEA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6A884F5E-F669-3A1A-90AB-555A11BFD1FF}"/>
              </a:ext>
            </a:extLst>
          </p:cNvPr>
          <p:cNvSpPr txBox="1"/>
          <p:nvPr/>
        </p:nvSpPr>
        <p:spPr>
          <a:xfrm>
            <a:off x="0" y="2767280"/>
            <a:ext cx="4376296" cy="707886"/>
          </a:xfrm>
          <a:prstGeom prst="rect">
            <a:avLst/>
          </a:prstGeom>
          <a:noFill/>
        </p:spPr>
        <p:txBody>
          <a:bodyPr wrap="square" rtlCol="0">
            <a:spAutoFit/>
          </a:bodyPr>
          <a:lstStyle/>
          <a:p>
            <a:pPr algn="ctr"/>
            <a:r>
              <a:rPr lang="en-US" sz="4000" b="1" kern="0" dirty="0">
                <a:solidFill>
                  <a:schemeClr val="bg1"/>
                </a:solidFill>
              </a:rPr>
              <a:t>References</a:t>
            </a:r>
          </a:p>
        </p:txBody>
      </p:sp>
      <p:sp>
        <p:nvSpPr>
          <p:cNvPr id="6" name="TextBox 5">
            <a:extLst>
              <a:ext uri="{FF2B5EF4-FFF2-40B4-BE49-F238E27FC236}">
                <a16:creationId xmlns:a16="http://schemas.microsoft.com/office/drawing/2014/main" id="{049C868D-C5A4-1034-7354-6CF5D5AF254E}"/>
              </a:ext>
            </a:extLst>
          </p:cNvPr>
          <p:cNvSpPr txBox="1"/>
          <p:nvPr/>
        </p:nvSpPr>
        <p:spPr>
          <a:xfrm>
            <a:off x="4767603" y="856357"/>
            <a:ext cx="7121003" cy="6001643"/>
          </a:xfrm>
          <a:prstGeom prst="rect">
            <a:avLst/>
          </a:prstGeom>
          <a:noFill/>
        </p:spPr>
        <p:txBody>
          <a:bodyPr wrap="square">
            <a:spAutoFit/>
          </a:bodyPr>
          <a:lstStyle/>
          <a:p>
            <a:pPr marL="457200" indent="-457200" algn="just">
              <a:lnSpc>
                <a:spcPct val="150000"/>
              </a:lnSpc>
            </a:pPr>
            <a:r>
              <a:rPr lang="en-MY" sz="1800" dirty="0">
                <a:solidFill>
                  <a:srgbClr val="0E0E0E"/>
                </a:solidFill>
                <a:effectLst/>
                <a:latin typeface="Times New Roman" panose="02020603050405020304" pitchFamily="18" charset="0"/>
                <a:ea typeface="Times New Roman" panose="02020603050405020304" pitchFamily="18" charset="0"/>
              </a:rPr>
              <a:t>Nasir, S., Zainab, H., &amp; Hussain, H. K. (2022). </a:t>
            </a:r>
            <a:r>
              <a:rPr lang="en-MY" sz="1800" i="1" dirty="0">
                <a:solidFill>
                  <a:srgbClr val="0E0E0E"/>
                </a:solidFill>
                <a:effectLst/>
                <a:latin typeface="Times New Roman" panose="02020603050405020304" pitchFamily="18" charset="0"/>
                <a:ea typeface="Times New Roman" panose="02020603050405020304" pitchFamily="18" charset="0"/>
              </a:rPr>
              <a:t>Real-Time Monitoring for</a:t>
            </a:r>
          </a:p>
          <a:p>
            <a:pPr marL="457200" indent="-457200" algn="just">
              <a:lnSpc>
                <a:spcPct val="150000"/>
              </a:lnSpc>
            </a:pPr>
            <a:r>
              <a:rPr lang="en-MY" sz="1800" i="1" dirty="0">
                <a:solidFill>
                  <a:srgbClr val="0E0E0E"/>
                </a:solidFill>
                <a:effectLst/>
                <a:latin typeface="Times New Roman" panose="02020603050405020304" pitchFamily="18" charset="0"/>
                <a:ea typeface="Times New Roman" panose="02020603050405020304" pitchFamily="18" charset="0"/>
              </a:rPr>
              <a:t>Predictive Maintenance in Aerospace</a:t>
            </a:r>
            <a:r>
              <a:rPr lang="en-MY" sz="1800" dirty="0">
                <a:solidFill>
                  <a:srgbClr val="0E0E0E"/>
                </a:solidFill>
                <a:effectLst/>
                <a:latin typeface="Times New Roman" panose="02020603050405020304" pitchFamily="18" charset="0"/>
                <a:ea typeface="Times New Roman" panose="02020603050405020304" pitchFamily="18" charset="0"/>
              </a:rPr>
              <a:t>. </a:t>
            </a:r>
            <a:endParaRPr lang="en-MY" sz="1800" dirty="0">
              <a:effectLst/>
              <a:latin typeface="Times New Roman" panose="02020603050405020304" pitchFamily="18" charset="0"/>
              <a:ea typeface="Calibri" panose="020F0502020204030204" pitchFamily="34" charset="0"/>
            </a:endParaRPr>
          </a:p>
          <a:p>
            <a:pPr>
              <a:lnSpc>
                <a:spcPct val="150000"/>
              </a:lnSpc>
              <a:spcBef>
                <a:spcPts val="900"/>
              </a:spcBef>
            </a:pPr>
            <a:r>
              <a:rPr lang="en-MY" sz="1800" dirty="0">
                <a:solidFill>
                  <a:srgbClr val="0E0E0E"/>
                </a:solidFill>
                <a:effectLst/>
                <a:latin typeface="Times New Roman" panose="02020603050405020304" pitchFamily="18" charset="0"/>
                <a:ea typeface="Times New Roman" panose="02020603050405020304" pitchFamily="18" charset="0"/>
                <a:cs typeface="Times New Roman" panose="02020603050405020304" pitchFamily="18" charset="0"/>
              </a:rPr>
              <a:t>Mohanty, R., Ramasamy, A. K., &amp; Mohanty, A. (2021). </a:t>
            </a:r>
            <a:r>
              <a:rPr lang="en-MY" sz="1800" i="1" dirty="0">
                <a:solidFill>
                  <a:srgbClr val="0E0E0E"/>
                </a:solidFill>
                <a:effectLst/>
                <a:latin typeface="Times New Roman" panose="02020603050405020304" pitchFamily="18" charset="0"/>
                <a:ea typeface="Times New Roman" panose="02020603050405020304" pitchFamily="18" charset="0"/>
                <a:cs typeface="Times New Roman" panose="02020603050405020304" pitchFamily="18" charset="0"/>
              </a:rPr>
              <a:t>IoT and Big Data Analytics for Predictive Maintenance in Aircraft Engines</a:t>
            </a:r>
            <a:r>
              <a:rPr lang="en-MY" sz="1800" dirty="0">
                <a:solidFill>
                  <a:srgbClr val="0E0E0E"/>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MY" sz="1800" dirty="0">
                <a:solidFill>
                  <a:srgbClr val="0E0E0E"/>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MY" sz="1800" dirty="0">
                <a:solidFill>
                  <a:srgbClr val="0E0E0E"/>
                </a:solidFill>
                <a:effectLst/>
                <a:latin typeface="Times New Roman" panose="02020603050405020304" pitchFamily="18" charset="0"/>
                <a:ea typeface="Times New Roman" panose="02020603050405020304" pitchFamily="18" charset="0"/>
                <a:cs typeface="Times New Roman" panose="02020603050405020304" pitchFamily="18" charset="0"/>
              </a:rPr>
              <a:t> Zhang, L., Wang, Y., &amp; Zhao, X. (2019). </a:t>
            </a:r>
            <a:r>
              <a:rPr lang="en-MY" sz="1800" i="1" dirty="0">
                <a:solidFill>
                  <a:srgbClr val="0E0E0E"/>
                </a:solidFill>
                <a:effectLst/>
                <a:latin typeface="Times New Roman" panose="02020603050405020304" pitchFamily="18" charset="0"/>
                <a:ea typeface="Times New Roman" panose="02020603050405020304" pitchFamily="18" charset="0"/>
                <a:cs typeface="Times New Roman" panose="02020603050405020304" pitchFamily="18" charset="0"/>
              </a:rPr>
              <a:t>Fault Diagnosis in Jet Engines Using IoT-   Based Sensors</a:t>
            </a:r>
            <a:r>
              <a:rPr lang="en-MY" sz="1800" dirty="0">
                <a:solidFill>
                  <a:srgbClr val="0E0E0E"/>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spcBef>
                <a:spcPts val="900"/>
              </a:spcBef>
            </a:pPr>
            <a:r>
              <a:rPr lang="en-MY" sz="1800" dirty="0">
                <a:solidFill>
                  <a:srgbClr val="0E0E0E"/>
                </a:solidFill>
                <a:effectLst/>
                <a:latin typeface="Times New Roman" panose="02020603050405020304" pitchFamily="18" charset="0"/>
                <a:ea typeface="Times New Roman" panose="02020603050405020304" pitchFamily="18" charset="0"/>
                <a:cs typeface="Times New Roman" panose="02020603050405020304" pitchFamily="18" charset="0"/>
              </a:rPr>
              <a:t>Li, P., Chen, T., &amp; Xiang, J. (2020). </a:t>
            </a:r>
            <a:r>
              <a:rPr lang="en-MY" sz="1800" i="1" dirty="0">
                <a:solidFill>
                  <a:srgbClr val="0E0E0E"/>
                </a:solidFill>
                <a:effectLst/>
                <a:latin typeface="Times New Roman" panose="02020603050405020304" pitchFamily="18" charset="0"/>
                <a:ea typeface="Times New Roman" panose="02020603050405020304" pitchFamily="18" charset="0"/>
                <a:cs typeface="Times New Roman" panose="02020603050405020304" pitchFamily="18" charset="0"/>
              </a:rPr>
              <a:t>Digital Twins for Aircraft Engine Health Monitoring</a:t>
            </a:r>
            <a:r>
              <a:rPr lang="en-MY" sz="1800" dirty="0">
                <a:solidFill>
                  <a:srgbClr val="0E0E0E"/>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Herceg, M., Raff, 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Findeisen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 &amp; ... (2006). Nonlinear model predictive control of a turbocharged diesel engine.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2006 IEEE Conference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Query date: 2024-12-12 14:04:27</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https://</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ieeexplore.ieee.org</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/abstract/document/4777076/</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pPr>
            <a:r>
              <a:rPr lang="en-GB" sz="1800" dirty="0">
                <a:effectLst/>
                <a:latin typeface="Times New Roman" panose="02020603050405020304" pitchFamily="18" charset="0"/>
                <a:ea typeface="Calibri" panose="020F0502020204030204" pitchFamily="34" charset="0"/>
                <a:cs typeface="Arial" panose="020B0604020202020204" pitchFamily="34" charset="0"/>
              </a:rPr>
              <a:t> </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just"/>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12550680"/>
      </p:ext>
    </p:extLst>
  </p:cSld>
  <p:clrMapOvr>
    <a:masterClrMapping/>
  </p:clrMapOvr>
  <mc:AlternateContent xmlns:mc="http://schemas.openxmlformats.org/markup-compatibility/2006" xmlns:p14="http://schemas.microsoft.com/office/powerpoint/2010/main">
    <mc:Choice Requires="p14">
      <p:transition spd="slow" p14:dur="2000" advTm="3433"/>
    </mc:Choice>
    <mc:Fallback xmlns="">
      <p:transition spd="slow" advTm="343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91EA3-8817-338B-848E-A1056DBAD75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485DF0A-3E86-2B8C-B808-A7893D8F7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7481438C-7123-BDBD-8FE1-3A3E452580AF}"/>
              </a:ext>
            </a:extLst>
          </p:cNvPr>
          <p:cNvSpPr txBox="1"/>
          <p:nvPr/>
        </p:nvSpPr>
        <p:spPr>
          <a:xfrm>
            <a:off x="0" y="2767280"/>
            <a:ext cx="4376296" cy="707886"/>
          </a:xfrm>
          <a:prstGeom prst="rect">
            <a:avLst/>
          </a:prstGeom>
          <a:noFill/>
        </p:spPr>
        <p:txBody>
          <a:bodyPr wrap="square" rtlCol="0">
            <a:spAutoFit/>
          </a:bodyPr>
          <a:lstStyle/>
          <a:p>
            <a:pPr algn="ctr"/>
            <a:r>
              <a:rPr lang="en-US" sz="4000" b="1" kern="0" dirty="0">
                <a:solidFill>
                  <a:schemeClr val="bg1"/>
                </a:solidFill>
              </a:rPr>
              <a:t>References</a:t>
            </a:r>
          </a:p>
        </p:txBody>
      </p:sp>
      <p:sp>
        <p:nvSpPr>
          <p:cNvPr id="6" name="TextBox 5">
            <a:extLst>
              <a:ext uri="{FF2B5EF4-FFF2-40B4-BE49-F238E27FC236}">
                <a16:creationId xmlns:a16="http://schemas.microsoft.com/office/drawing/2014/main" id="{C211EC08-C4B0-0CE2-FA89-E19AA48BC670}"/>
              </a:ext>
            </a:extLst>
          </p:cNvPr>
          <p:cNvSpPr txBox="1"/>
          <p:nvPr/>
        </p:nvSpPr>
        <p:spPr>
          <a:xfrm>
            <a:off x="4781188" y="1216837"/>
            <a:ext cx="7121003" cy="6186309"/>
          </a:xfrm>
          <a:prstGeom prst="rect">
            <a:avLst/>
          </a:prstGeom>
          <a:noFill/>
        </p:spPr>
        <p:txBody>
          <a:bodyPr wrap="square">
            <a:spAutoFit/>
          </a:bodyPr>
          <a:lstStyle/>
          <a:p>
            <a:pPr>
              <a:lnSpc>
                <a:spcPct val="150000"/>
              </a:lnSpc>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Jafari, S., &amp;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Nikolaidis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 (2019). Meta-heuristic global optimization algorithms for aircraft engines modelling and controller design; A review, research challenges, and exploring the future.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Progress in Aerospace Sciences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i="1" dirty="0">
                <a:effectLst/>
                <a:latin typeface="Times New Roman" panose="02020603050405020304" pitchFamily="18" charset="0"/>
                <a:ea typeface="Calibri" panose="020F0502020204030204" pitchFamily="34" charset="0"/>
                <a:cs typeface="Times New Roman" panose="02020603050405020304" pitchFamily="18" charset="0"/>
              </a:rPr>
              <a:t>Query date: 2024-12-12 14:11:01</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https://</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www.sciencedirect.com</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/science/article/</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pii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/S0376042118301416</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pP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https://</a:t>
            </a:r>
            <a:r>
              <a:rPr lang="en-MY" sz="1800" dirty="0" err="1">
                <a:effectLst/>
                <a:latin typeface="Times New Roman" panose="02020603050405020304" pitchFamily="18" charset="0"/>
                <a:ea typeface="Calibri" panose="020F0502020204030204" pitchFamily="34" charset="0"/>
                <a:cs typeface="Times New Roman" panose="02020603050405020304" pitchFamily="18" charset="0"/>
              </a:rPr>
              <a:t>data.nasa.gov</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/Aerospace/CMAPSS-Jet-Engine-Simulated-Data/ff5v-kuh6/</a:t>
            </a:r>
            <a:r>
              <a:rPr lang="en-MY" sz="1800" dirty="0" err="1">
                <a:effectLst/>
                <a:latin typeface="Times New Roman" panose="02020603050405020304" pitchFamily="18" charset="0"/>
                <a:ea typeface="Calibri" panose="020F0502020204030204" pitchFamily="34" charset="0"/>
                <a:cs typeface="Times New Roman" panose="02020603050405020304" pitchFamily="18" charset="0"/>
              </a:rPr>
              <a:t>about_data</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 A. Saxena, K. Goebel, D. Simon, and N. Eklund, ‘Damage Propagation </a:t>
            </a:r>
            <a:r>
              <a:rPr lang="en-MY" sz="1800" dirty="0" err="1">
                <a:effectLst/>
                <a:latin typeface="Times New Roman" panose="02020603050405020304" pitchFamily="18" charset="0"/>
                <a:ea typeface="Calibri" panose="020F0502020204030204" pitchFamily="34" charset="0"/>
                <a:cs typeface="Times New Roman" panose="02020603050405020304" pitchFamily="18" charset="0"/>
              </a:rPr>
              <a:t>Modeling</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 for Aircraft Engine Run-to-Failure Simulation’, in the Proceedings of the 1st International Conference on Prognostics and Health Management (PHM08), Denver CO, Oct 2008.</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50000"/>
              </a:lnSpc>
            </a:pPr>
            <a:r>
              <a:rPr lang="en-GB" sz="1800" dirty="0">
                <a:effectLst/>
                <a:latin typeface="Times New Roman" panose="02020603050405020304" pitchFamily="18" charset="0"/>
                <a:ea typeface="Calibri" panose="020F0502020204030204" pitchFamily="34" charset="0"/>
                <a:cs typeface="Arial" panose="020B0604020202020204" pitchFamily="34" charset="0"/>
              </a:rPr>
              <a:t> </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https://</a:t>
            </a:r>
            <a:r>
              <a:rPr lang="en-MY" sz="1800" dirty="0" err="1">
                <a:effectLst/>
                <a:latin typeface="Times New Roman" panose="02020603050405020304" pitchFamily="18" charset="0"/>
                <a:ea typeface="Calibri" panose="020F0502020204030204" pitchFamily="34" charset="0"/>
                <a:cs typeface="Times New Roman" panose="02020603050405020304" pitchFamily="18" charset="0"/>
              </a:rPr>
              <a:t>www.nasa.gov</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/intelligent-systems-division/#turbofan</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just"/>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112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59EBF-EB51-CA36-7DA3-C544EF092A5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E64B85-40D2-5849-DC59-7B121ED02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F1BF1219-DEF2-59D5-1B7E-E7CD4B52B6D2}"/>
              </a:ext>
            </a:extLst>
          </p:cNvPr>
          <p:cNvSpPr txBox="1"/>
          <p:nvPr/>
        </p:nvSpPr>
        <p:spPr>
          <a:xfrm>
            <a:off x="0" y="2767280"/>
            <a:ext cx="4376296" cy="707886"/>
          </a:xfrm>
          <a:prstGeom prst="rect">
            <a:avLst/>
          </a:prstGeom>
          <a:noFill/>
        </p:spPr>
        <p:txBody>
          <a:bodyPr wrap="square" rtlCol="0">
            <a:spAutoFit/>
          </a:bodyPr>
          <a:lstStyle/>
          <a:p>
            <a:pPr algn="ctr"/>
            <a:r>
              <a:rPr lang="en-US" sz="4000" b="1" kern="0" dirty="0">
                <a:solidFill>
                  <a:schemeClr val="bg1"/>
                </a:solidFill>
              </a:rPr>
              <a:t>References</a:t>
            </a:r>
          </a:p>
        </p:txBody>
      </p:sp>
      <p:sp>
        <p:nvSpPr>
          <p:cNvPr id="6" name="TextBox 5">
            <a:extLst>
              <a:ext uri="{FF2B5EF4-FFF2-40B4-BE49-F238E27FC236}">
                <a16:creationId xmlns:a16="http://schemas.microsoft.com/office/drawing/2014/main" id="{6F44E36E-D871-9B63-64DB-E760647C04B9}"/>
              </a:ext>
            </a:extLst>
          </p:cNvPr>
          <p:cNvSpPr txBox="1"/>
          <p:nvPr/>
        </p:nvSpPr>
        <p:spPr>
          <a:xfrm>
            <a:off x="4781188" y="1216837"/>
            <a:ext cx="7121003" cy="3693319"/>
          </a:xfrm>
          <a:prstGeom prst="rect">
            <a:avLst/>
          </a:prstGeom>
          <a:noFill/>
        </p:spPr>
        <p:txBody>
          <a:bodyPr wrap="square">
            <a:spAutoFit/>
          </a:bodyPr>
          <a:lstStyle/>
          <a:p>
            <a:pPr algn="just">
              <a:lnSpc>
                <a:spcPct val="150000"/>
              </a:lnSpc>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https://</a:t>
            </a:r>
            <a:r>
              <a:rPr lang="en-MY" sz="1800" dirty="0" err="1">
                <a:effectLst/>
                <a:latin typeface="Times New Roman" panose="02020603050405020304" pitchFamily="18" charset="0"/>
                <a:ea typeface="Calibri" panose="020F0502020204030204" pitchFamily="34" charset="0"/>
                <a:cs typeface="Times New Roman" panose="02020603050405020304" pitchFamily="18" charset="0"/>
              </a:rPr>
              <a:t>www.easa.europa.eu</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MY" sz="1800" dirty="0" err="1">
                <a:effectLst/>
                <a:latin typeface="Times New Roman" panose="02020603050405020304" pitchFamily="18" charset="0"/>
                <a:ea typeface="Calibri" panose="020F0502020204030204" pitchFamily="34" charset="0"/>
                <a:cs typeface="Times New Roman" panose="02020603050405020304" pitchFamily="18" charset="0"/>
              </a:rPr>
              <a:t>en</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/domains/environment/</a:t>
            </a:r>
            <a:r>
              <a:rPr lang="en-MY" sz="1800" dirty="0" err="1">
                <a:effectLst/>
                <a:latin typeface="Times New Roman" panose="02020603050405020304" pitchFamily="18" charset="0"/>
                <a:ea typeface="Calibri" panose="020F0502020204030204" pitchFamily="34" charset="0"/>
                <a:cs typeface="Times New Roman" panose="02020603050405020304" pitchFamily="18" charset="0"/>
              </a:rPr>
              <a:t>icao-aircraft-engine-emissions-databank?utm_source</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MY" sz="1800" dirty="0" err="1">
                <a:effectLst/>
                <a:latin typeface="Times New Roman" panose="02020603050405020304" pitchFamily="18" charset="0"/>
                <a:ea typeface="Calibri" panose="020F0502020204030204" pitchFamily="34" charset="0"/>
                <a:cs typeface="Times New Roman" panose="02020603050405020304" pitchFamily="18" charset="0"/>
              </a:rPr>
              <a:t>chatgpt.com</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https://</a:t>
            </a:r>
            <a:r>
              <a:rPr lang="en-MY" sz="1800" dirty="0" err="1">
                <a:effectLst/>
                <a:latin typeface="Times New Roman" panose="02020603050405020304" pitchFamily="18" charset="0"/>
                <a:ea typeface="Calibri" panose="020F0502020204030204" pitchFamily="34" charset="0"/>
                <a:cs typeface="Times New Roman" panose="02020603050405020304" pitchFamily="18" charset="0"/>
              </a:rPr>
              <a:t>archive.ics.uci.edu</a:t>
            </a: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/dataset/601/ai4i+2020+predictive+maintenance+dataset</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Wu, J.; Hu, K.; Cheng, Y.; Zhu, H.; Shao, X.; Wang, Y. Data-driven remaining useful life prediction via multiple sensor signals and deep long short-term memory neural network. ISA Trans. 2020, 97, 241-250.</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just"/>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10990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4820F6-6C26-1EBF-5C42-FA03DE41E161}"/>
              </a:ext>
            </a:extLst>
          </p:cNvPr>
          <p:cNvSpPr txBox="1"/>
          <p:nvPr/>
        </p:nvSpPr>
        <p:spPr bwMode="auto">
          <a:xfrm>
            <a:off x="3647115" y="2649752"/>
            <a:ext cx="4706938" cy="1015663"/>
          </a:xfrm>
          <a:prstGeom prst="rect">
            <a:avLst/>
          </a:prstGeom>
          <a:noFill/>
        </p:spPr>
        <p:txBody>
          <a:bodyPr anchor="ctr">
            <a:spAutoFit/>
          </a:bodyPr>
          <a:lstStyle/>
          <a:p>
            <a:pPr algn="ctr" eaLnBrk="1" fontAlgn="auto" hangingPunct="1">
              <a:spcBef>
                <a:spcPts val="0"/>
              </a:spcBef>
              <a:spcAft>
                <a:spcPts val="0"/>
              </a:spcAft>
              <a:defRPr/>
            </a:pPr>
            <a:r>
              <a:rPr lang="en-US" sz="6000" b="1" dirty="0">
                <a:solidFill>
                  <a:schemeClr val="bg1"/>
                </a:solidFill>
                <a:cs typeface="Arial" panose="020B0604020202020204" pitchFamily="34" charset="0"/>
              </a:rPr>
              <a:t>THANK YOU</a:t>
            </a:r>
          </a:p>
        </p:txBody>
      </p:sp>
      <p:sp>
        <p:nvSpPr>
          <p:cNvPr id="16" name="TextBox 15">
            <a:extLst>
              <a:ext uri="{FF2B5EF4-FFF2-40B4-BE49-F238E27FC236}">
                <a16:creationId xmlns:a16="http://schemas.microsoft.com/office/drawing/2014/main" id="{ADC1C89C-415D-8541-332A-2F542D81F044}"/>
              </a:ext>
            </a:extLst>
          </p:cNvPr>
          <p:cNvSpPr txBox="1"/>
          <p:nvPr/>
        </p:nvSpPr>
        <p:spPr>
          <a:xfrm>
            <a:off x="4434467" y="4076956"/>
            <a:ext cx="1661533" cy="276999"/>
          </a:xfrm>
          <a:prstGeom prst="rect">
            <a:avLst/>
          </a:prstGeom>
          <a:noFill/>
        </p:spPr>
        <p:txBody>
          <a:bodyPr wrap="square" rtlCol="0">
            <a:spAutoFit/>
          </a:bodyPr>
          <a:lstStyle/>
          <a:p>
            <a:r>
              <a:rPr lang="en-MY" sz="1200" dirty="0">
                <a:solidFill>
                  <a:schemeClr val="bg1"/>
                </a:solidFill>
              </a:rPr>
              <a:t>univteknologimalaysia</a:t>
            </a:r>
          </a:p>
        </p:txBody>
      </p:sp>
      <p:grpSp>
        <p:nvGrpSpPr>
          <p:cNvPr id="17" name="Group 16">
            <a:extLst>
              <a:ext uri="{FF2B5EF4-FFF2-40B4-BE49-F238E27FC236}">
                <a16:creationId xmlns:a16="http://schemas.microsoft.com/office/drawing/2014/main" id="{7136870D-2DAD-C7DB-DE9D-5E9D14D472AB}"/>
              </a:ext>
            </a:extLst>
          </p:cNvPr>
          <p:cNvGrpSpPr/>
          <p:nvPr/>
        </p:nvGrpSpPr>
        <p:grpSpPr>
          <a:xfrm>
            <a:off x="3366240" y="4067101"/>
            <a:ext cx="280228" cy="281958"/>
            <a:chOff x="2163763" y="-1266825"/>
            <a:chExt cx="1028700" cy="1035050"/>
          </a:xfrm>
          <a:solidFill>
            <a:schemeClr val="bg1">
              <a:lumMod val="95000"/>
            </a:schemeClr>
          </a:solidFill>
        </p:grpSpPr>
        <p:sp>
          <p:nvSpPr>
            <p:cNvPr id="18" name="Freeform 5">
              <a:extLst>
                <a:ext uri="{FF2B5EF4-FFF2-40B4-BE49-F238E27FC236}">
                  <a16:creationId xmlns:a16="http://schemas.microsoft.com/office/drawing/2014/main" id="{9CA6BC94-EC3A-003F-BBFA-332A294D5FB2}"/>
                </a:ext>
              </a:extLst>
            </p:cNvPr>
            <p:cNvSpPr>
              <a:spLocks noEditPoints="1"/>
            </p:cNvSpPr>
            <p:nvPr/>
          </p:nvSpPr>
          <p:spPr bwMode="auto">
            <a:xfrm>
              <a:off x="2163763" y="-1266825"/>
              <a:ext cx="1028700"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7 w 396"/>
                <a:gd name="T19" fmla="*/ 69 h 396"/>
                <a:gd name="T20" fmla="*/ 198 w 396"/>
                <a:gd name="T21" fmla="*/ 15 h 396"/>
                <a:gd name="T22" fmla="*/ 69 w 396"/>
                <a:gd name="T23" fmla="*/ 69 h 396"/>
                <a:gd name="T24" fmla="*/ 15 w 396"/>
                <a:gd name="T25" fmla="*/ 198 h 396"/>
                <a:gd name="T26" fmla="*/ 69 w 396"/>
                <a:gd name="T27" fmla="*/ 327 h 396"/>
                <a:gd name="T28" fmla="*/ 198 w 396"/>
                <a:gd name="T29" fmla="*/ 380 h 396"/>
                <a:gd name="T30" fmla="*/ 327 w 396"/>
                <a:gd name="T31" fmla="*/ 327 h 396"/>
                <a:gd name="T32" fmla="*/ 380 w 396"/>
                <a:gd name="T33" fmla="*/ 198 h 396"/>
                <a:gd name="T34" fmla="*/ 327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2" y="0"/>
                    <a:pt x="302" y="22"/>
                    <a:pt x="338" y="58"/>
                  </a:cubicBezTo>
                  <a:cubicBezTo>
                    <a:pt x="374" y="93"/>
                    <a:pt x="396" y="143"/>
                    <a:pt x="396" y="198"/>
                  </a:cubicBezTo>
                  <a:cubicBezTo>
                    <a:pt x="396" y="252"/>
                    <a:pt x="374" y="302"/>
                    <a:pt x="338" y="338"/>
                  </a:cubicBezTo>
                  <a:cubicBezTo>
                    <a:pt x="302" y="374"/>
                    <a:pt x="252" y="396"/>
                    <a:pt x="198" y="396"/>
                  </a:cubicBezTo>
                  <a:cubicBezTo>
                    <a:pt x="143" y="396"/>
                    <a:pt x="93" y="374"/>
                    <a:pt x="58" y="338"/>
                  </a:cubicBezTo>
                  <a:cubicBezTo>
                    <a:pt x="22" y="302"/>
                    <a:pt x="0" y="252"/>
                    <a:pt x="0" y="198"/>
                  </a:cubicBezTo>
                  <a:cubicBezTo>
                    <a:pt x="0" y="143"/>
                    <a:pt x="22" y="93"/>
                    <a:pt x="58" y="58"/>
                  </a:cubicBezTo>
                  <a:cubicBezTo>
                    <a:pt x="93" y="22"/>
                    <a:pt x="143" y="0"/>
                    <a:pt x="198" y="0"/>
                  </a:cubicBezTo>
                  <a:close/>
                  <a:moveTo>
                    <a:pt x="327" y="69"/>
                  </a:moveTo>
                  <a:cubicBezTo>
                    <a:pt x="294" y="36"/>
                    <a:pt x="248" y="15"/>
                    <a:pt x="198" y="15"/>
                  </a:cubicBezTo>
                  <a:cubicBezTo>
                    <a:pt x="147" y="15"/>
                    <a:pt x="102" y="36"/>
                    <a:pt x="69" y="69"/>
                  </a:cubicBezTo>
                  <a:cubicBezTo>
                    <a:pt x="36" y="102"/>
                    <a:pt x="15" y="147"/>
                    <a:pt x="15" y="198"/>
                  </a:cubicBezTo>
                  <a:cubicBezTo>
                    <a:pt x="15" y="248"/>
                    <a:pt x="36" y="294"/>
                    <a:pt x="69" y="327"/>
                  </a:cubicBezTo>
                  <a:cubicBezTo>
                    <a:pt x="102" y="360"/>
                    <a:pt x="147" y="380"/>
                    <a:pt x="198" y="380"/>
                  </a:cubicBezTo>
                  <a:cubicBezTo>
                    <a:pt x="248" y="380"/>
                    <a:pt x="294" y="360"/>
                    <a:pt x="327" y="327"/>
                  </a:cubicBezTo>
                  <a:cubicBezTo>
                    <a:pt x="360" y="294"/>
                    <a:pt x="380" y="248"/>
                    <a:pt x="380" y="198"/>
                  </a:cubicBezTo>
                  <a:cubicBezTo>
                    <a:pt x="380" y="147"/>
                    <a:pt x="360" y="102"/>
                    <a:pt x="32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ED93D63C-4E6A-702C-8FFD-729BB391A998}"/>
                </a:ext>
              </a:extLst>
            </p:cNvPr>
            <p:cNvSpPr>
              <a:spLocks/>
            </p:cNvSpPr>
            <p:nvPr/>
          </p:nvSpPr>
          <p:spPr bwMode="auto">
            <a:xfrm>
              <a:off x="2554288" y="-1014413"/>
              <a:ext cx="246063" cy="528638"/>
            </a:xfrm>
            <a:custGeom>
              <a:avLst/>
              <a:gdLst>
                <a:gd name="T0" fmla="*/ 63 w 95"/>
                <a:gd name="T1" fmla="*/ 60 h 202"/>
                <a:gd name="T2" fmla="*/ 63 w 95"/>
                <a:gd name="T3" fmla="*/ 44 h 202"/>
                <a:gd name="T4" fmla="*/ 72 w 95"/>
                <a:gd name="T5" fmla="*/ 34 h 202"/>
                <a:gd name="T6" fmla="*/ 94 w 95"/>
                <a:gd name="T7" fmla="*/ 34 h 202"/>
                <a:gd name="T8" fmla="*/ 94 w 95"/>
                <a:gd name="T9" fmla="*/ 0 h 202"/>
                <a:gd name="T10" fmla="*/ 63 w 95"/>
                <a:gd name="T11" fmla="*/ 0 h 202"/>
                <a:gd name="T12" fmla="*/ 21 w 95"/>
                <a:gd name="T13" fmla="*/ 42 h 202"/>
                <a:gd name="T14" fmla="*/ 21 w 95"/>
                <a:gd name="T15" fmla="*/ 60 h 202"/>
                <a:gd name="T16" fmla="*/ 0 w 95"/>
                <a:gd name="T17" fmla="*/ 60 h 202"/>
                <a:gd name="T18" fmla="*/ 0 w 95"/>
                <a:gd name="T19" fmla="*/ 85 h 202"/>
                <a:gd name="T20" fmla="*/ 0 w 95"/>
                <a:gd name="T21" fmla="*/ 101 h 202"/>
                <a:gd name="T22" fmla="*/ 21 w 95"/>
                <a:gd name="T23" fmla="*/ 101 h 202"/>
                <a:gd name="T24" fmla="*/ 21 w 95"/>
                <a:gd name="T25" fmla="*/ 202 h 202"/>
                <a:gd name="T26" fmla="*/ 61 w 95"/>
                <a:gd name="T27" fmla="*/ 202 h 202"/>
                <a:gd name="T28" fmla="*/ 61 w 95"/>
                <a:gd name="T29" fmla="*/ 101 h 202"/>
                <a:gd name="T30" fmla="*/ 91 w 95"/>
                <a:gd name="T31" fmla="*/ 101 h 202"/>
                <a:gd name="T32" fmla="*/ 92 w 95"/>
                <a:gd name="T33" fmla="*/ 85 h 202"/>
                <a:gd name="T34" fmla="*/ 95 w 95"/>
                <a:gd name="T35" fmla="*/ 60 h 202"/>
                <a:gd name="T36" fmla="*/ 63 w 95"/>
                <a:gd name="T37" fmla="*/ 6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202">
                  <a:moveTo>
                    <a:pt x="63" y="60"/>
                  </a:moveTo>
                  <a:cubicBezTo>
                    <a:pt x="63" y="44"/>
                    <a:pt x="63" y="44"/>
                    <a:pt x="63" y="44"/>
                  </a:cubicBezTo>
                  <a:cubicBezTo>
                    <a:pt x="63" y="36"/>
                    <a:pt x="68" y="34"/>
                    <a:pt x="72" y="34"/>
                  </a:cubicBezTo>
                  <a:cubicBezTo>
                    <a:pt x="75" y="34"/>
                    <a:pt x="94" y="34"/>
                    <a:pt x="94" y="34"/>
                  </a:cubicBezTo>
                  <a:cubicBezTo>
                    <a:pt x="94" y="0"/>
                    <a:pt x="94" y="0"/>
                    <a:pt x="94" y="0"/>
                  </a:cubicBezTo>
                  <a:cubicBezTo>
                    <a:pt x="63" y="0"/>
                    <a:pt x="63" y="0"/>
                    <a:pt x="63" y="0"/>
                  </a:cubicBezTo>
                  <a:cubicBezTo>
                    <a:pt x="28" y="0"/>
                    <a:pt x="21" y="25"/>
                    <a:pt x="21" y="42"/>
                  </a:cubicBezTo>
                  <a:cubicBezTo>
                    <a:pt x="21" y="60"/>
                    <a:pt x="21" y="60"/>
                    <a:pt x="21" y="60"/>
                  </a:cubicBezTo>
                  <a:cubicBezTo>
                    <a:pt x="0" y="60"/>
                    <a:pt x="0" y="60"/>
                    <a:pt x="0" y="60"/>
                  </a:cubicBezTo>
                  <a:cubicBezTo>
                    <a:pt x="0" y="85"/>
                    <a:pt x="0" y="85"/>
                    <a:pt x="0" y="85"/>
                  </a:cubicBezTo>
                  <a:cubicBezTo>
                    <a:pt x="0" y="101"/>
                    <a:pt x="0" y="101"/>
                    <a:pt x="0" y="101"/>
                  </a:cubicBezTo>
                  <a:cubicBezTo>
                    <a:pt x="21" y="101"/>
                    <a:pt x="21" y="101"/>
                    <a:pt x="21" y="101"/>
                  </a:cubicBezTo>
                  <a:cubicBezTo>
                    <a:pt x="21" y="147"/>
                    <a:pt x="21" y="202"/>
                    <a:pt x="21" y="202"/>
                  </a:cubicBezTo>
                  <a:cubicBezTo>
                    <a:pt x="61" y="202"/>
                    <a:pt x="61" y="202"/>
                    <a:pt x="61" y="202"/>
                  </a:cubicBezTo>
                  <a:cubicBezTo>
                    <a:pt x="61" y="202"/>
                    <a:pt x="61" y="146"/>
                    <a:pt x="61" y="101"/>
                  </a:cubicBezTo>
                  <a:cubicBezTo>
                    <a:pt x="91" y="101"/>
                    <a:pt x="91" y="101"/>
                    <a:pt x="91" y="101"/>
                  </a:cubicBezTo>
                  <a:cubicBezTo>
                    <a:pt x="92" y="85"/>
                    <a:pt x="92" y="85"/>
                    <a:pt x="92" y="85"/>
                  </a:cubicBezTo>
                  <a:cubicBezTo>
                    <a:pt x="95" y="60"/>
                    <a:pt x="95" y="60"/>
                    <a:pt x="95" y="60"/>
                  </a:cubicBezTo>
                  <a:lnTo>
                    <a:pt x="63"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309B19F7-B624-3ABA-C567-5166FD20AAE7}"/>
              </a:ext>
            </a:extLst>
          </p:cNvPr>
          <p:cNvGrpSpPr/>
          <p:nvPr/>
        </p:nvGrpSpPr>
        <p:grpSpPr>
          <a:xfrm>
            <a:off x="7531144" y="4077067"/>
            <a:ext cx="279796" cy="281958"/>
            <a:chOff x="3470276" y="-1266825"/>
            <a:chExt cx="1027113" cy="1035050"/>
          </a:xfrm>
          <a:solidFill>
            <a:schemeClr val="bg1">
              <a:lumMod val="95000"/>
            </a:schemeClr>
          </a:solidFill>
        </p:grpSpPr>
        <p:sp>
          <p:nvSpPr>
            <p:cNvPr id="21" name="Freeform 6">
              <a:extLst>
                <a:ext uri="{FF2B5EF4-FFF2-40B4-BE49-F238E27FC236}">
                  <a16:creationId xmlns:a16="http://schemas.microsoft.com/office/drawing/2014/main" id="{1D2869D3-FA80-AF09-B200-6780D06BD571}"/>
                </a:ext>
              </a:extLst>
            </p:cNvPr>
            <p:cNvSpPr>
              <a:spLocks noEditPoints="1"/>
            </p:cNvSpPr>
            <p:nvPr/>
          </p:nvSpPr>
          <p:spPr bwMode="auto">
            <a:xfrm>
              <a:off x="3470276" y="-1266825"/>
              <a:ext cx="1027113" cy="1035050"/>
            </a:xfrm>
            <a:custGeom>
              <a:avLst/>
              <a:gdLst>
                <a:gd name="T0" fmla="*/ 198 w 396"/>
                <a:gd name="T1" fmla="*/ 0 h 396"/>
                <a:gd name="T2" fmla="*/ 338 w 396"/>
                <a:gd name="T3" fmla="*/ 58 h 396"/>
                <a:gd name="T4" fmla="*/ 396 w 396"/>
                <a:gd name="T5" fmla="*/ 198 h 396"/>
                <a:gd name="T6" fmla="*/ 338 w 396"/>
                <a:gd name="T7" fmla="*/ 338 h 396"/>
                <a:gd name="T8" fmla="*/ 198 w 396"/>
                <a:gd name="T9" fmla="*/ 396 h 396"/>
                <a:gd name="T10" fmla="*/ 58 w 396"/>
                <a:gd name="T11" fmla="*/ 338 h 396"/>
                <a:gd name="T12" fmla="*/ 0 w 396"/>
                <a:gd name="T13" fmla="*/ 198 h 396"/>
                <a:gd name="T14" fmla="*/ 58 w 396"/>
                <a:gd name="T15" fmla="*/ 58 h 396"/>
                <a:gd name="T16" fmla="*/ 198 w 396"/>
                <a:gd name="T17" fmla="*/ 0 h 396"/>
                <a:gd name="T18" fmla="*/ 328 w 396"/>
                <a:gd name="T19" fmla="*/ 69 h 396"/>
                <a:gd name="T20" fmla="*/ 198 w 396"/>
                <a:gd name="T21" fmla="*/ 15 h 396"/>
                <a:gd name="T22" fmla="*/ 69 w 396"/>
                <a:gd name="T23" fmla="*/ 69 h 396"/>
                <a:gd name="T24" fmla="*/ 16 w 396"/>
                <a:gd name="T25" fmla="*/ 198 h 396"/>
                <a:gd name="T26" fmla="*/ 69 w 396"/>
                <a:gd name="T27" fmla="*/ 327 h 396"/>
                <a:gd name="T28" fmla="*/ 198 w 396"/>
                <a:gd name="T29" fmla="*/ 380 h 396"/>
                <a:gd name="T30" fmla="*/ 328 w 396"/>
                <a:gd name="T31" fmla="*/ 327 h 396"/>
                <a:gd name="T32" fmla="*/ 381 w 396"/>
                <a:gd name="T33" fmla="*/ 198 h 396"/>
                <a:gd name="T34" fmla="*/ 328 w 396"/>
                <a:gd name="T35" fmla="*/ 69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6" h="396">
                  <a:moveTo>
                    <a:pt x="198" y="0"/>
                  </a:moveTo>
                  <a:cubicBezTo>
                    <a:pt x="253" y="0"/>
                    <a:pt x="303" y="22"/>
                    <a:pt x="338" y="58"/>
                  </a:cubicBezTo>
                  <a:cubicBezTo>
                    <a:pt x="374" y="93"/>
                    <a:pt x="396" y="143"/>
                    <a:pt x="396" y="198"/>
                  </a:cubicBezTo>
                  <a:cubicBezTo>
                    <a:pt x="396" y="252"/>
                    <a:pt x="374" y="302"/>
                    <a:pt x="338" y="338"/>
                  </a:cubicBezTo>
                  <a:cubicBezTo>
                    <a:pt x="303" y="374"/>
                    <a:pt x="253" y="396"/>
                    <a:pt x="198" y="396"/>
                  </a:cubicBezTo>
                  <a:cubicBezTo>
                    <a:pt x="144" y="396"/>
                    <a:pt x="94" y="374"/>
                    <a:pt x="58" y="338"/>
                  </a:cubicBezTo>
                  <a:cubicBezTo>
                    <a:pt x="22" y="302"/>
                    <a:pt x="0" y="252"/>
                    <a:pt x="0" y="198"/>
                  </a:cubicBezTo>
                  <a:cubicBezTo>
                    <a:pt x="0" y="143"/>
                    <a:pt x="22" y="93"/>
                    <a:pt x="58" y="58"/>
                  </a:cubicBezTo>
                  <a:cubicBezTo>
                    <a:pt x="94" y="22"/>
                    <a:pt x="144" y="0"/>
                    <a:pt x="198" y="0"/>
                  </a:cubicBezTo>
                  <a:close/>
                  <a:moveTo>
                    <a:pt x="328" y="69"/>
                  </a:moveTo>
                  <a:cubicBezTo>
                    <a:pt x="294" y="36"/>
                    <a:pt x="249" y="15"/>
                    <a:pt x="198" y="15"/>
                  </a:cubicBezTo>
                  <a:cubicBezTo>
                    <a:pt x="148" y="15"/>
                    <a:pt x="102" y="36"/>
                    <a:pt x="69" y="69"/>
                  </a:cubicBezTo>
                  <a:cubicBezTo>
                    <a:pt x="36" y="102"/>
                    <a:pt x="16" y="147"/>
                    <a:pt x="16" y="198"/>
                  </a:cubicBezTo>
                  <a:cubicBezTo>
                    <a:pt x="16" y="248"/>
                    <a:pt x="36" y="294"/>
                    <a:pt x="69" y="327"/>
                  </a:cubicBezTo>
                  <a:cubicBezTo>
                    <a:pt x="102" y="360"/>
                    <a:pt x="148" y="380"/>
                    <a:pt x="198" y="380"/>
                  </a:cubicBezTo>
                  <a:cubicBezTo>
                    <a:pt x="249" y="380"/>
                    <a:pt x="294" y="360"/>
                    <a:pt x="328" y="327"/>
                  </a:cubicBezTo>
                  <a:cubicBezTo>
                    <a:pt x="361" y="294"/>
                    <a:pt x="381" y="248"/>
                    <a:pt x="381" y="198"/>
                  </a:cubicBezTo>
                  <a:cubicBezTo>
                    <a:pt x="381" y="147"/>
                    <a:pt x="361" y="102"/>
                    <a:pt x="32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D2E0A07B-CE26-AFAB-9272-1F467B6A0A9B}"/>
                </a:ext>
              </a:extLst>
            </p:cNvPr>
            <p:cNvSpPr>
              <a:spLocks noEditPoints="1"/>
            </p:cNvSpPr>
            <p:nvPr/>
          </p:nvSpPr>
          <p:spPr bwMode="auto">
            <a:xfrm>
              <a:off x="3727451" y="-1011238"/>
              <a:ext cx="515938" cy="520700"/>
            </a:xfrm>
            <a:custGeom>
              <a:avLst/>
              <a:gdLst>
                <a:gd name="T0" fmla="*/ 49 w 199"/>
                <a:gd name="T1" fmla="*/ 100 h 199"/>
                <a:gd name="T2" fmla="*/ 99 w 199"/>
                <a:gd name="T3" fmla="*/ 49 h 199"/>
                <a:gd name="T4" fmla="*/ 150 w 199"/>
                <a:gd name="T5" fmla="*/ 100 h 199"/>
                <a:gd name="T6" fmla="*/ 99 w 199"/>
                <a:gd name="T7" fmla="*/ 150 h 199"/>
                <a:gd name="T8" fmla="*/ 49 w 199"/>
                <a:gd name="T9" fmla="*/ 100 h 199"/>
                <a:gd name="T10" fmla="*/ 152 w 199"/>
                <a:gd name="T11" fmla="*/ 0 h 199"/>
                <a:gd name="T12" fmla="*/ 47 w 199"/>
                <a:gd name="T13" fmla="*/ 0 h 199"/>
                <a:gd name="T14" fmla="*/ 0 w 199"/>
                <a:gd name="T15" fmla="*/ 47 h 199"/>
                <a:gd name="T16" fmla="*/ 0 w 199"/>
                <a:gd name="T17" fmla="*/ 152 h 199"/>
                <a:gd name="T18" fmla="*/ 47 w 199"/>
                <a:gd name="T19" fmla="*/ 199 h 199"/>
                <a:gd name="T20" fmla="*/ 152 w 199"/>
                <a:gd name="T21" fmla="*/ 199 h 199"/>
                <a:gd name="T22" fmla="*/ 199 w 199"/>
                <a:gd name="T23" fmla="*/ 152 h 199"/>
                <a:gd name="T24" fmla="*/ 199 w 199"/>
                <a:gd name="T25" fmla="*/ 47 h 199"/>
                <a:gd name="T26" fmla="*/ 152 w 199"/>
                <a:gd name="T27" fmla="*/ 0 h 199"/>
                <a:gd name="T28" fmla="*/ 47 w 199"/>
                <a:gd name="T29" fmla="*/ 12 h 199"/>
                <a:gd name="T30" fmla="*/ 152 w 199"/>
                <a:gd name="T31" fmla="*/ 12 h 199"/>
                <a:gd name="T32" fmla="*/ 187 w 199"/>
                <a:gd name="T33" fmla="*/ 47 h 199"/>
                <a:gd name="T34" fmla="*/ 187 w 199"/>
                <a:gd name="T35" fmla="*/ 152 h 199"/>
                <a:gd name="T36" fmla="*/ 152 w 199"/>
                <a:gd name="T37" fmla="*/ 187 h 199"/>
                <a:gd name="T38" fmla="*/ 47 w 199"/>
                <a:gd name="T39" fmla="*/ 187 h 199"/>
                <a:gd name="T40" fmla="*/ 12 w 199"/>
                <a:gd name="T41" fmla="*/ 152 h 199"/>
                <a:gd name="T42" fmla="*/ 12 w 199"/>
                <a:gd name="T43" fmla="*/ 47 h 199"/>
                <a:gd name="T44" fmla="*/ 47 w 199"/>
                <a:gd name="T45" fmla="*/ 12 h 199"/>
                <a:gd name="T46" fmla="*/ 162 w 199"/>
                <a:gd name="T47" fmla="*/ 27 h 199"/>
                <a:gd name="T48" fmla="*/ 152 w 199"/>
                <a:gd name="T49" fmla="*/ 37 h 199"/>
                <a:gd name="T50" fmla="*/ 162 w 199"/>
                <a:gd name="T51" fmla="*/ 48 h 199"/>
                <a:gd name="T52" fmla="*/ 173 w 199"/>
                <a:gd name="T53" fmla="*/ 37 h 199"/>
                <a:gd name="T54" fmla="*/ 162 w 199"/>
                <a:gd name="T55" fmla="*/ 27 h 199"/>
                <a:gd name="T56" fmla="*/ 163 w 199"/>
                <a:gd name="T57" fmla="*/ 100 h 199"/>
                <a:gd name="T58" fmla="*/ 99 w 199"/>
                <a:gd name="T59" fmla="*/ 36 h 199"/>
                <a:gd name="T60" fmla="*/ 35 w 199"/>
                <a:gd name="T61" fmla="*/ 100 h 199"/>
                <a:gd name="T62" fmla="*/ 99 w 199"/>
                <a:gd name="T63" fmla="*/ 164 h 199"/>
                <a:gd name="T64" fmla="*/ 163 w 199"/>
                <a:gd name="T65" fmla="*/ 10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199">
                  <a:moveTo>
                    <a:pt x="49" y="100"/>
                  </a:moveTo>
                  <a:cubicBezTo>
                    <a:pt x="49" y="72"/>
                    <a:pt x="71" y="49"/>
                    <a:pt x="99" y="49"/>
                  </a:cubicBezTo>
                  <a:cubicBezTo>
                    <a:pt x="127" y="49"/>
                    <a:pt x="150" y="72"/>
                    <a:pt x="150" y="100"/>
                  </a:cubicBezTo>
                  <a:cubicBezTo>
                    <a:pt x="150" y="128"/>
                    <a:pt x="127" y="150"/>
                    <a:pt x="99" y="150"/>
                  </a:cubicBezTo>
                  <a:cubicBezTo>
                    <a:pt x="71" y="150"/>
                    <a:pt x="49" y="128"/>
                    <a:pt x="49" y="100"/>
                  </a:cubicBezTo>
                  <a:close/>
                  <a:moveTo>
                    <a:pt x="152" y="0"/>
                  </a:moveTo>
                  <a:cubicBezTo>
                    <a:pt x="47" y="0"/>
                    <a:pt x="47" y="0"/>
                    <a:pt x="47" y="0"/>
                  </a:cubicBezTo>
                  <a:cubicBezTo>
                    <a:pt x="21" y="0"/>
                    <a:pt x="0" y="21"/>
                    <a:pt x="0" y="47"/>
                  </a:cubicBezTo>
                  <a:cubicBezTo>
                    <a:pt x="0" y="152"/>
                    <a:pt x="0" y="152"/>
                    <a:pt x="0" y="152"/>
                  </a:cubicBezTo>
                  <a:cubicBezTo>
                    <a:pt x="0" y="178"/>
                    <a:pt x="21" y="199"/>
                    <a:pt x="47" y="199"/>
                  </a:cubicBezTo>
                  <a:cubicBezTo>
                    <a:pt x="152" y="199"/>
                    <a:pt x="152" y="199"/>
                    <a:pt x="152" y="199"/>
                  </a:cubicBezTo>
                  <a:cubicBezTo>
                    <a:pt x="178" y="199"/>
                    <a:pt x="199" y="178"/>
                    <a:pt x="199" y="152"/>
                  </a:cubicBezTo>
                  <a:cubicBezTo>
                    <a:pt x="199" y="47"/>
                    <a:pt x="199" y="47"/>
                    <a:pt x="199" y="47"/>
                  </a:cubicBezTo>
                  <a:cubicBezTo>
                    <a:pt x="199" y="21"/>
                    <a:pt x="178" y="0"/>
                    <a:pt x="152" y="0"/>
                  </a:cubicBezTo>
                  <a:close/>
                  <a:moveTo>
                    <a:pt x="47" y="12"/>
                  </a:moveTo>
                  <a:cubicBezTo>
                    <a:pt x="152" y="12"/>
                    <a:pt x="152" y="12"/>
                    <a:pt x="152" y="12"/>
                  </a:cubicBezTo>
                  <a:cubicBezTo>
                    <a:pt x="171" y="12"/>
                    <a:pt x="187" y="28"/>
                    <a:pt x="187" y="47"/>
                  </a:cubicBezTo>
                  <a:cubicBezTo>
                    <a:pt x="187" y="152"/>
                    <a:pt x="187" y="152"/>
                    <a:pt x="187" y="152"/>
                  </a:cubicBezTo>
                  <a:cubicBezTo>
                    <a:pt x="187" y="171"/>
                    <a:pt x="171" y="187"/>
                    <a:pt x="152" y="187"/>
                  </a:cubicBezTo>
                  <a:cubicBezTo>
                    <a:pt x="47" y="187"/>
                    <a:pt x="47" y="187"/>
                    <a:pt x="47" y="187"/>
                  </a:cubicBezTo>
                  <a:cubicBezTo>
                    <a:pt x="28" y="187"/>
                    <a:pt x="12" y="171"/>
                    <a:pt x="12" y="152"/>
                  </a:cubicBezTo>
                  <a:cubicBezTo>
                    <a:pt x="12" y="47"/>
                    <a:pt x="12" y="47"/>
                    <a:pt x="12" y="47"/>
                  </a:cubicBezTo>
                  <a:cubicBezTo>
                    <a:pt x="12" y="28"/>
                    <a:pt x="28" y="12"/>
                    <a:pt x="47" y="12"/>
                  </a:cubicBezTo>
                  <a:close/>
                  <a:moveTo>
                    <a:pt x="162" y="27"/>
                  </a:moveTo>
                  <a:cubicBezTo>
                    <a:pt x="156" y="27"/>
                    <a:pt x="152" y="32"/>
                    <a:pt x="152" y="37"/>
                  </a:cubicBezTo>
                  <a:cubicBezTo>
                    <a:pt x="152" y="43"/>
                    <a:pt x="156" y="48"/>
                    <a:pt x="162" y="48"/>
                  </a:cubicBezTo>
                  <a:cubicBezTo>
                    <a:pt x="168" y="48"/>
                    <a:pt x="173" y="43"/>
                    <a:pt x="173" y="37"/>
                  </a:cubicBezTo>
                  <a:cubicBezTo>
                    <a:pt x="173" y="32"/>
                    <a:pt x="168" y="27"/>
                    <a:pt x="162" y="27"/>
                  </a:cubicBezTo>
                  <a:close/>
                  <a:moveTo>
                    <a:pt x="163" y="100"/>
                  </a:moveTo>
                  <a:cubicBezTo>
                    <a:pt x="163" y="64"/>
                    <a:pt x="135" y="36"/>
                    <a:pt x="99" y="36"/>
                  </a:cubicBezTo>
                  <a:cubicBezTo>
                    <a:pt x="64" y="36"/>
                    <a:pt x="35" y="64"/>
                    <a:pt x="35" y="100"/>
                  </a:cubicBezTo>
                  <a:cubicBezTo>
                    <a:pt x="35" y="135"/>
                    <a:pt x="64" y="164"/>
                    <a:pt x="99" y="164"/>
                  </a:cubicBezTo>
                  <a:cubicBezTo>
                    <a:pt x="135" y="164"/>
                    <a:pt x="163" y="135"/>
                    <a:pt x="16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extBox 23">
            <a:extLst>
              <a:ext uri="{FF2B5EF4-FFF2-40B4-BE49-F238E27FC236}">
                <a16:creationId xmlns:a16="http://schemas.microsoft.com/office/drawing/2014/main" id="{601DB2CC-6680-AB58-44EA-DF265753FC9C}"/>
              </a:ext>
            </a:extLst>
          </p:cNvPr>
          <p:cNvSpPr txBox="1"/>
          <p:nvPr/>
        </p:nvSpPr>
        <p:spPr>
          <a:xfrm>
            <a:off x="6711844" y="4072060"/>
            <a:ext cx="3029941" cy="276999"/>
          </a:xfrm>
          <a:prstGeom prst="rect">
            <a:avLst/>
          </a:prstGeom>
          <a:noFill/>
        </p:spPr>
        <p:txBody>
          <a:bodyPr wrap="square" rtlCol="0">
            <a:spAutoFit/>
          </a:bodyPr>
          <a:lstStyle/>
          <a:p>
            <a:r>
              <a:rPr lang="en-MY" sz="1200" dirty="0">
                <a:solidFill>
                  <a:schemeClr val="bg1"/>
                </a:solidFill>
              </a:rPr>
              <a:t>utm.my</a:t>
            </a:r>
          </a:p>
        </p:txBody>
      </p:sp>
      <p:sp>
        <p:nvSpPr>
          <p:cNvPr id="25" name="Shape 2865">
            <a:extLst>
              <a:ext uri="{FF2B5EF4-FFF2-40B4-BE49-F238E27FC236}">
                <a16:creationId xmlns:a16="http://schemas.microsoft.com/office/drawing/2014/main" id="{123F8921-49CA-90DB-32D1-C5AA4C985D01}"/>
              </a:ext>
            </a:extLst>
          </p:cNvPr>
          <p:cNvSpPr/>
          <p:nvPr/>
        </p:nvSpPr>
        <p:spPr>
          <a:xfrm>
            <a:off x="3720466" y="40769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bg1"/>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26" name="Shape 2861">
            <a:extLst>
              <a:ext uri="{FF2B5EF4-FFF2-40B4-BE49-F238E27FC236}">
                <a16:creationId xmlns:a16="http://schemas.microsoft.com/office/drawing/2014/main" id="{1380BA52-67A1-3ED5-42D9-2A461EBA05A8}"/>
              </a:ext>
            </a:extLst>
          </p:cNvPr>
          <p:cNvSpPr/>
          <p:nvPr/>
        </p:nvSpPr>
        <p:spPr>
          <a:xfrm>
            <a:off x="4072196" y="40769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chemeClr val="bg1"/>
          </a:solidFill>
          <a:ln w="12700">
            <a:miter lim="400000"/>
          </a:ln>
        </p:spPr>
        <p:txBody>
          <a:bodyPr lIns="19045" tIns="19045" rIns="19045" bIns="1904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pic>
        <p:nvPicPr>
          <p:cNvPr id="30" name="Graphic 29">
            <a:extLst>
              <a:ext uri="{FF2B5EF4-FFF2-40B4-BE49-F238E27FC236}">
                <a16:creationId xmlns:a16="http://schemas.microsoft.com/office/drawing/2014/main" id="{970F175F-7AF7-89EA-112A-720572DAAB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3684" y="4070864"/>
            <a:ext cx="289182" cy="289182"/>
          </a:xfrm>
          <a:prstGeom prst="rect">
            <a:avLst/>
          </a:prstGeom>
        </p:spPr>
      </p:pic>
      <p:sp>
        <p:nvSpPr>
          <p:cNvPr id="31" name="TextBox 30">
            <a:extLst>
              <a:ext uri="{FF2B5EF4-FFF2-40B4-BE49-F238E27FC236}">
                <a16:creationId xmlns:a16="http://schemas.microsoft.com/office/drawing/2014/main" id="{8BBE6196-BF2A-FEBF-C038-9FC0BED4A868}"/>
              </a:ext>
            </a:extLst>
          </p:cNvPr>
          <p:cNvSpPr txBox="1"/>
          <p:nvPr/>
        </p:nvSpPr>
        <p:spPr>
          <a:xfrm>
            <a:off x="7819166" y="4069364"/>
            <a:ext cx="1861503" cy="276999"/>
          </a:xfrm>
          <a:prstGeom prst="rect">
            <a:avLst/>
          </a:prstGeom>
          <a:noFill/>
        </p:spPr>
        <p:txBody>
          <a:bodyPr wrap="square" rtlCol="0">
            <a:spAutoFit/>
          </a:bodyPr>
          <a:lstStyle/>
          <a:p>
            <a:r>
              <a:rPr lang="en-MY" sz="1200" dirty="0" err="1">
                <a:solidFill>
                  <a:schemeClr val="bg1"/>
                </a:solidFill>
              </a:rPr>
              <a:t>utmofficial</a:t>
            </a:r>
            <a:endParaRPr lang="en-MY" sz="1200" dirty="0">
              <a:solidFill>
                <a:schemeClr val="bg1"/>
              </a:solidFill>
            </a:endParaRPr>
          </a:p>
        </p:txBody>
      </p:sp>
      <p:pic>
        <p:nvPicPr>
          <p:cNvPr id="33" name="Graphic 32">
            <a:extLst>
              <a:ext uri="{FF2B5EF4-FFF2-40B4-BE49-F238E27FC236}">
                <a16:creationId xmlns:a16="http://schemas.microsoft.com/office/drawing/2014/main" id="{B08DA86B-1F79-234F-1249-1C05AE9EA6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9397" y="4076956"/>
            <a:ext cx="289182" cy="289182"/>
          </a:xfrm>
          <a:prstGeom prst="rect">
            <a:avLst/>
          </a:prstGeom>
        </p:spPr>
      </p:pic>
    </p:spTree>
    <p:extLst>
      <p:ext uri="{BB962C8B-B14F-4D97-AF65-F5344CB8AC3E}">
        <p14:creationId xmlns:p14="http://schemas.microsoft.com/office/powerpoint/2010/main" val="147052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63027A-A8CD-9E48-8312-06F52A14B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0A4D9E4D-76F0-21FB-FA52-258D78BFD388}"/>
              </a:ext>
            </a:extLst>
          </p:cNvPr>
          <p:cNvSpPr txBox="1"/>
          <p:nvPr/>
        </p:nvSpPr>
        <p:spPr>
          <a:xfrm>
            <a:off x="534033" y="3075057"/>
            <a:ext cx="3562480" cy="707886"/>
          </a:xfrm>
          <a:prstGeom prst="rect">
            <a:avLst/>
          </a:prstGeom>
          <a:noFill/>
        </p:spPr>
        <p:txBody>
          <a:bodyPr wrap="square" rtlCol="0">
            <a:spAutoFit/>
          </a:bodyPr>
          <a:lstStyle/>
          <a:p>
            <a:r>
              <a:rPr lang="en-US" sz="4000" b="1" kern="0" dirty="0">
                <a:solidFill>
                  <a:schemeClr val="bg1"/>
                </a:solidFill>
              </a:rPr>
              <a:t>INTRODUCTION</a:t>
            </a:r>
          </a:p>
        </p:txBody>
      </p:sp>
      <p:sp>
        <p:nvSpPr>
          <p:cNvPr id="3" name="TextBox 2">
            <a:extLst>
              <a:ext uri="{FF2B5EF4-FFF2-40B4-BE49-F238E27FC236}">
                <a16:creationId xmlns:a16="http://schemas.microsoft.com/office/drawing/2014/main" id="{6E32ABC8-C1EF-4904-9375-E07FCEB256D6}"/>
              </a:ext>
            </a:extLst>
          </p:cNvPr>
          <p:cNvSpPr txBox="1"/>
          <p:nvPr/>
        </p:nvSpPr>
        <p:spPr>
          <a:xfrm>
            <a:off x="4912217" y="912060"/>
            <a:ext cx="6745750" cy="5864875"/>
          </a:xfrm>
          <a:prstGeom prst="rect">
            <a:avLst/>
          </a:prstGeom>
          <a:noFill/>
        </p:spPr>
        <p:txBody>
          <a:bodyPr wrap="square" lIns="0" rIns="0" rtlCol="0">
            <a:spAutoFit/>
          </a:bodyPr>
          <a:lstStyle/>
          <a:p>
            <a:pPr marL="285750" indent="-285750" algn="just">
              <a:lnSpc>
                <a:spcPct val="150000"/>
              </a:lnSpc>
              <a:buFont typeface="Arial" panose="020B0604020202020204" pitchFamily="34" charset="0"/>
              <a:buChar char="•"/>
            </a:pPr>
            <a:r>
              <a:rPr lang="en-MY" sz="1800" dirty="0">
                <a:ln>
                  <a:noFill/>
                </a:ln>
                <a:solidFill>
                  <a:srgbClr val="000000"/>
                </a:solidFill>
                <a:effectLst/>
                <a:latin typeface="Times New Roman" panose="02020603050405020304" pitchFamily="18" charset="0"/>
                <a:ea typeface="Arial Unicode MS" panose="020B0604020202020204" pitchFamily="34" charset="-128"/>
              </a:rPr>
              <a:t>Rolls-Royce</a:t>
            </a:r>
            <a:r>
              <a:rPr lang="en-MY" sz="1800" dirty="0">
                <a:ln>
                  <a:noFill/>
                </a:ln>
                <a:solidFill>
                  <a:srgbClr val="000000"/>
                </a:solidFill>
                <a:effectLst/>
                <a:latin typeface="Times New Roman" panose="02020603050405020304" pitchFamily="18" charset="0"/>
                <a:ea typeface="Calibri" panose="020F0502020204030204" pitchFamily="34" charset="0"/>
              </a:rPr>
              <a:t> have developed</a:t>
            </a:r>
            <a:r>
              <a:rPr lang="en-MY" sz="1800" dirty="0">
                <a:ln>
                  <a:noFill/>
                </a:ln>
                <a:solidFill>
                  <a:srgbClr val="000000"/>
                </a:solidFill>
                <a:effectLst/>
                <a:latin typeface="Times New Roman" panose="02020603050405020304" pitchFamily="18" charset="0"/>
                <a:ea typeface="Arial Unicode MS" panose="020B0604020202020204" pitchFamily="34" charset="-128"/>
              </a:rPr>
              <a:t> </a:t>
            </a:r>
            <a:r>
              <a:rPr lang="en-MY" sz="1800" dirty="0" err="1">
                <a:ln>
                  <a:noFill/>
                </a:ln>
                <a:solidFill>
                  <a:srgbClr val="000000"/>
                </a:solidFill>
                <a:effectLst/>
                <a:latin typeface="Times New Roman" panose="02020603050405020304" pitchFamily="18" charset="0"/>
                <a:ea typeface="Arial Unicode MS" panose="020B0604020202020204" pitchFamily="34" charset="-128"/>
              </a:rPr>
              <a:t>TotalCare</a:t>
            </a:r>
            <a:r>
              <a:rPr lang="en-MY" sz="1800" dirty="0">
                <a:ln>
                  <a:noFill/>
                </a:ln>
                <a:solidFill>
                  <a:srgbClr val="000000"/>
                </a:solidFill>
                <a:effectLst/>
                <a:latin typeface="Times New Roman" panose="02020603050405020304" pitchFamily="18" charset="0"/>
                <a:ea typeface="Arial Unicode MS" panose="020B0604020202020204" pitchFamily="34" charset="-128"/>
              </a:rPr>
              <a:t> program </a:t>
            </a:r>
            <a:r>
              <a:rPr lang="en-MY" sz="1800" dirty="0">
                <a:ln>
                  <a:noFill/>
                </a:ln>
                <a:solidFill>
                  <a:srgbClr val="000000"/>
                </a:solidFill>
                <a:effectLst/>
                <a:latin typeface="Times New Roman" panose="02020603050405020304" pitchFamily="18" charset="0"/>
                <a:ea typeface="Calibri" panose="020F0502020204030204" pitchFamily="34" charset="0"/>
              </a:rPr>
              <a:t>to exhibit</a:t>
            </a:r>
            <a:r>
              <a:rPr lang="en-MY" sz="1800" dirty="0">
                <a:ln>
                  <a:noFill/>
                </a:ln>
                <a:solidFill>
                  <a:srgbClr val="000000"/>
                </a:solidFill>
                <a:effectLst/>
                <a:latin typeface="Times New Roman" panose="02020603050405020304" pitchFamily="18" charset="0"/>
                <a:ea typeface="Arial Unicode MS" panose="020B0604020202020204" pitchFamily="34" charset="-128"/>
              </a:rPr>
              <a:t> the </a:t>
            </a:r>
            <a:r>
              <a:rPr lang="en-MY" sz="1800" dirty="0">
                <a:ln>
                  <a:noFill/>
                </a:ln>
                <a:solidFill>
                  <a:srgbClr val="000000"/>
                </a:solidFill>
                <a:effectLst/>
                <a:latin typeface="Times New Roman" panose="02020603050405020304" pitchFamily="18" charset="0"/>
                <a:ea typeface="Calibri" panose="020F0502020204030204" pitchFamily="34" charset="0"/>
              </a:rPr>
              <a:t>magnitude</a:t>
            </a:r>
            <a:r>
              <a:rPr lang="en-MY" sz="1800" dirty="0">
                <a:ln>
                  <a:noFill/>
                </a:ln>
                <a:solidFill>
                  <a:srgbClr val="000000"/>
                </a:solidFill>
                <a:effectLst/>
                <a:latin typeface="Times New Roman" panose="02020603050405020304" pitchFamily="18" charset="0"/>
                <a:ea typeface="Arial Unicode MS" panose="020B0604020202020204" pitchFamily="34" charset="-128"/>
              </a:rPr>
              <a:t> of predictive maintenance </a:t>
            </a:r>
            <a:r>
              <a:rPr lang="en-MY" sz="1800" dirty="0">
                <a:ln>
                  <a:noFill/>
                </a:ln>
                <a:solidFill>
                  <a:srgbClr val="000000"/>
                </a:solidFill>
                <a:effectLst/>
                <a:latin typeface="Times New Roman" panose="02020603050405020304" pitchFamily="18" charset="0"/>
                <a:ea typeface="Calibri" panose="020F0502020204030204" pitchFamily="34" charset="0"/>
              </a:rPr>
              <a:t>by</a:t>
            </a:r>
            <a:r>
              <a:rPr lang="en-MY" sz="1800" dirty="0">
                <a:ln>
                  <a:noFill/>
                </a:ln>
                <a:solidFill>
                  <a:srgbClr val="000000"/>
                </a:solidFill>
                <a:effectLst/>
                <a:latin typeface="Times New Roman" panose="02020603050405020304" pitchFamily="18" charset="0"/>
                <a:ea typeface="Arial Unicode MS" panose="020B0604020202020204" pitchFamily="34" charset="-128"/>
              </a:rPr>
              <a:t> providing proactive maintenance</a:t>
            </a:r>
            <a:r>
              <a:rPr lang="en-MY" sz="1800" dirty="0">
                <a:ln>
                  <a:noFill/>
                </a:ln>
                <a:solidFill>
                  <a:srgbClr val="000000"/>
                </a:solidFill>
                <a:effectLst/>
                <a:latin typeface="Times New Roman" panose="02020603050405020304" pitchFamily="18" charset="0"/>
                <a:ea typeface="Calibri" panose="020F0502020204030204" pitchFamily="34" charset="0"/>
              </a:rPr>
              <a:t> and </a:t>
            </a:r>
            <a:r>
              <a:rPr lang="en-MY" sz="1800" dirty="0">
                <a:ln>
                  <a:noFill/>
                </a:ln>
                <a:solidFill>
                  <a:srgbClr val="000000"/>
                </a:solidFill>
                <a:effectLst/>
                <a:latin typeface="Times New Roman" panose="02020603050405020304" pitchFamily="18" charset="0"/>
                <a:ea typeface="Arial Unicode MS" panose="020B0604020202020204" pitchFamily="34" charset="-128"/>
              </a:rPr>
              <a:t>live monitoring for their airplane engines, </a:t>
            </a:r>
            <a:r>
              <a:rPr lang="en-MY" sz="1800" dirty="0">
                <a:ln>
                  <a:noFill/>
                </a:ln>
                <a:solidFill>
                  <a:srgbClr val="000000"/>
                </a:solidFill>
                <a:effectLst/>
                <a:latin typeface="Times New Roman" panose="02020603050405020304" pitchFamily="18" charset="0"/>
                <a:ea typeface="Calibri" panose="020F0502020204030204" pitchFamily="34" charset="0"/>
              </a:rPr>
              <a:t>conclusively reducing</a:t>
            </a:r>
            <a:r>
              <a:rPr lang="en-MY" sz="1800" dirty="0">
                <a:ln>
                  <a:noFill/>
                </a:ln>
                <a:solidFill>
                  <a:srgbClr val="000000"/>
                </a:solidFill>
                <a:effectLst/>
                <a:latin typeface="Times New Roman" panose="02020603050405020304" pitchFamily="18" charset="0"/>
                <a:ea typeface="Arial Unicode MS" panose="020B0604020202020204" pitchFamily="34" charset="-128"/>
              </a:rPr>
              <a:t> operational expenses</a:t>
            </a:r>
            <a:r>
              <a:rPr lang="en-MY" sz="1800" dirty="0">
                <a:ln>
                  <a:noFill/>
                </a:ln>
                <a:solidFill>
                  <a:srgbClr val="000000"/>
                </a:solidFill>
                <a:effectLst/>
                <a:latin typeface="Times New Roman" panose="02020603050405020304" pitchFamily="18" charset="0"/>
                <a:ea typeface="Calibri" panose="020F0502020204030204" pitchFamily="34" charset="0"/>
              </a:rPr>
              <a:t> and </a:t>
            </a:r>
            <a:r>
              <a:rPr lang="en-MY" sz="1800" dirty="0">
                <a:ln>
                  <a:noFill/>
                </a:ln>
                <a:solidFill>
                  <a:srgbClr val="000000"/>
                </a:solidFill>
                <a:effectLst/>
                <a:latin typeface="Times New Roman" panose="02020603050405020304" pitchFamily="18" charset="0"/>
                <a:ea typeface="Arial Unicode MS" panose="020B0604020202020204" pitchFamily="34" charset="-128"/>
              </a:rPr>
              <a:t>airlines' downtime</a:t>
            </a:r>
            <a:r>
              <a:rPr lang="en-MY" sz="1800" dirty="0">
                <a:ln>
                  <a:noFill/>
                </a:ln>
                <a:solidFill>
                  <a:srgbClr val="000000"/>
                </a:solidFill>
                <a:effectLst/>
                <a:latin typeface="Times New Roman" panose="02020603050405020304" pitchFamily="18" charset="0"/>
                <a:ea typeface="Calibri" panose="020F0502020204030204" pitchFamily="34" charset="0"/>
              </a:rPr>
              <a:t> in the long run</a:t>
            </a:r>
            <a:r>
              <a:rPr lang="en-MY" sz="1800" dirty="0">
                <a:ln>
                  <a:noFill/>
                </a:ln>
                <a:solidFill>
                  <a:srgbClr val="000000"/>
                </a:solidFill>
                <a:latin typeface="Times New Roman" panose="02020603050405020304" pitchFamily="18" charset="0"/>
                <a:ea typeface="Calibri" panose="020F0502020204030204" pitchFamily="34" charset="0"/>
              </a:rPr>
              <a:t>.</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MY" sz="1800" dirty="0">
                <a:effectLst/>
                <a:latin typeface="Times New Roman" panose="02020603050405020304" pitchFamily="18" charset="0"/>
                <a:ea typeface="Calibri" panose="020F0502020204030204" pitchFamily="34" charset="0"/>
                <a:cs typeface="Arial" panose="020B0604020202020204" pitchFamily="34" charset="0"/>
              </a:rPr>
              <a:t>Based on article Fault Diagnosis in Jet Engines Using IoT-Based Sensors (L. Zhang et al., 2019), engine components producing acoustic signals and vibration; these two were collected for IoT sensors deployment</a:t>
            </a:r>
            <a:endParaRPr lang="en-MY" dirty="0">
              <a:latin typeface="Times New Roman" panose="02020603050405020304" pitchFamily="18" charset="0"/>
              <a:ea typeface="Calibri" panose="020F050202020403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MY" sz="1800" dirty="0">
                <a:effectLst/>
                <a:latin typeface="Times New Roman" panose="02020603050405020304" pitchFamily="18" charset="0"/>
                <a:ea typeface="Calibri" panose="020F0502020204030204" pitchFamily="34" charset="0"/>
                <a:cs typeface="Arial" panose="020B0604020202020204" pitchFamily="34" charset="0"/>
              </a:rPr>
              <a:t>Machine learning is a powerful tools that became a benchmark for predictive maintenance with the purpose of analysing patterns  in engine performance data. Previously Random Forests which is a supervised learning models being implemented The purpose is to predict engine faults </a:t>
            </a:r>
            <a:r>
              <a:rPr lang="en-MY" sz="1800" dirty="0">
                <a:effectLst/>
                <a:latin typeface="Times New Roman" panose="02020603050405020304" pitchFamily="18" charset="0"/>
                <a:ea typeface="Calibri" panose="020F0502020204030204" pitchFamily="34" charset="0"/>
              </a:rPr>
              <a:t>(</a:t>
            </a:r>
            <a:r>
              <a:rPr lang="en-MY" sz="1800" dirty="0">
                <a:effectLst/>
                <a:latin typeface="Times New Roman" panose="02020603050405020304" pitchFamily="18" charset="0"/>
                <a:ea typeface="Calibri" panose="020F0502020204030204" pitchFamily="34" charset="0"/>
                <a:cs typeface="Arial" panose="020B0604020202020204" pitchFamily="34" charset="0"/>
              </a:rPr>
              <a:t>R. Mohanty et al, 2021)</a:t>
            </a:r>
            <a:r>
              <a:rPr lang="en-MY" dirty="0">
                <a:effectLst/>
              </a:rPr>
              <a:t> </a:t>
            </a:r>
            <a:endParaRPr lang="en-MY" dirty="0">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9332576"/>
      </p:ext>
    </p:extLst>
  </p:cSld>
  <p:clrMapOvr>
    <a:masterClrMapping/>
  </p:clrMapOvr>
  <mc:AlternateContent xmlns:mc="http://schemas.openxmlformats.org/markup-compatibility/2006" xmlns:p14="http://schemas.microsoft.com/office/powerpoint/2010/main">
    <mc:Choice Requires="p14">
      <p:transition spd="slow" p14:dur="2000" advTm="48795"/>
    </mc:Choice>
    <mc:Fallback xmlns="">
      <p:transition spd="slow" advTm="4879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4362C-6F61-F4FD-90D1-A3A2E878F07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C5B9871-8DBA-1A0A-3EFC-B8100B3E7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02368F5B-076E-BF5E-64B1-644EDAC2C952}"/>
              </a:ext>
            </a:extLst>
          </p:cNvPr>
          <p:cNvSpPr txBox="1"/>
          <p:nvPr/>
        </p:nvSpPr>
        <p:spPr>
          <a:xfrm>
            <a:off x="534033" y="3075057"/>
            <a:ext cx="3562480" cy="707886"/>
          </a:xfrm>
          <a:prstGeom prst="rect">
            <a:avLst/>
          </a:prstGeom>
          <a:noFill/>
        </p:spPr>
        <p:txBody>
          <a:bodyPr wrap="square" rtlCol="0">
            <a:spAutoFit/>
          </a:bodyPr>
          <a:lstStyle/>
          <a:p>
            <a:r>
              <a:rPr lang="en-US" sz="4000" b="1" kern="0" dirty="0">
                <a:solidFill>
                  <a:schemeClr val="bg1"/>
                </a:solidFill>
              </a:rPr>
              <a:t>INTRODUCTION</a:t>
            </a:r>
          </a:p>
        </p:txBody>
      </p:sp>
      <p:sp>
        <p:nvSpPr>
          <p:cNvPr id="6" name="TextBox 5">
            <a:extLst>
              <a:ext uri="{FF2B5EF4-FFF2-40B4-BE49-F238E27FC236}">
                <a16:creationId xmlns:a16="http://schemas.microsoft.com/office/drawing/2014/main" id="{6CC9A5D8-1D07-DE48-4442-386317179E25}"/>
              </a:ext>
            </a:extLst>
          </p:cNvPr>
          <p:cNvSpPr txBox="1"/>
          <p:nvPr/>
        </p:nvSpPr>
        <p:spPr>
          <a:xfrm>
            <a:off x="5114018" y="1129428"/>
            <a:ext cx="6131052" cy="420288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MY" sz="1800" dirty="0">
                <a:solidFill>
                  <a:srgbClr val="000000"/>
                </a:solidFill>
                <a:effectLst/>
                <a:latin typeface="Times New Roman" panose="02020603050405020304" pitchFamily="18" charset="0"/>
                <a:ea typeface="Calibri" panose="020F0502020204030204" pitchFamily="34" charset="0"/>
              </a:rPr>
              <a:t>Predictive maintenance is becoming crucial from time to time to boost the jet engine’s efficiency as to comply with the augment needs for fuel efficiency, sustainability in aviation industry and lower operational expense</a:t>
            </a:r>
            <a:r>
              <a:rPr lang="en-MY" dirty="0">
                <a:effectLst/>
              </a:rPr>
              <a:t> </a:t>
            </a:r>
          </a:p>
          <a:p>
            <a:pPr algn="just">
              <a:lnSpc>
                <a:spcPct val="150000"/>
              </a:lnSpc>
            </a:pPr>
            <a:endParaRPr lang="en-MY" dirty="0">
              <a:effectLst/>
            </a:endParaRPr>
          </a:p>
          <a:p>
            <a:pPr marL="285750" indent="-285750" algn="just">
              <a:lnSpc>
                <a:spcPct val="150000"/>
              </a:lnSpc>
              <a:buFont typeface="Arial" panose="020B0604020202020204" pitchFamily="34" charset="0"/>
              <a:buChar char="•"/>
            </a:pPr>
            <a:r>
              <a:rPr lang="en-MY" dirty="0">
                <a:solidFill>
                  <a:srgbClr val="000000"/>
                </a:solidFill>
                <a:latin typeface="Times New Roman" panose="02020603050405020304" pitchFamily="18" charset="0"/>
                <a:ea typeface="Arial Unicode MS" panose="020B0604020202020204" pitchFamily="34" charset="-128"/>
              </a:rPr>
              <a:t>This </a:t>
            </a:r>
            <a:r>
              <a:rPr lang="en-MY" sz="1800" dirty="0">
                <a:ln>
                  <a:noFill/>
                </a:ln>
                <a:solidFill>
                  <a:srgbClr val="000000"/>
                </a:solidFill>
                <a:effectLst/>
                <a:latin typeface="Times New Roman" panose="02020603050405020304" pitchFamily="18" charset="0"/>
                <a:ea typeface="Arial Unicode MS" panose="020B0604020202020204" pitchFamily="34" charset="-128"/>
              </a:rPr>
              <a:t>project will </a:t>
            </a:r>
            <a:r>
              <a:rPr lang="en-MY" sz="1800" dirty="0">
                <a:ln>
                  <a:noFill/>
                </a:ln>
                <a:solidFill>
                  <a:srgbClr val="000000"/>
                </a:solidFill>
                <a:effectLst/>
                <a:latin typeface="Times New Roman" panose="02020603050405020304" pitchFamily="18" charset="0"/>
                <a:ea typeface="Calibri" panose="020F0502020204030204" pitchFamily="34" charset="0"/>
              </a:rPr>
              <a:t>apply</a:t>
            </a:r>
            <a:r>
              <a:rPr lang="en-MY" sz="1800" dirty="0">
                <a:ln>
                  <a:noFill/>
                </a:ln>
                <a:solidFill>
                  <a:srgbClr val="000000"/>
                </a:solidFill>
                <a:effectLst/>
                <a:latin typeface="Times New Roman" panose="02020603050405020304" pitchFamily="18" charset="0"/>
                <a:ea typeface="Arial Unicode MS" panose="020B0604020202020204" pitchFamily="34" charset="-128"/>
              </a:rPr>
              <a:t> data-driven insights to </a:t>
            </a:r>
            <a:r>
              <a:rPr lang="en-MY" sz="1800" dirty="0">
                <a:ln>
                  <a:noFill/>
                </a:ln>
                <a:solidFill>
                  <a:srgbClr val="000000"/>
                </a:solidFill>
                <a:effectLst/>
                <a:latin typeface="Times New Roman" panose="02020603050405020304" pitchFamily="18" charset="0"/>
                <a:ea typeface="Calibri" panose="020F0502020204030204" pitchFamily="34" charset="0"/>
              </a:rPr>
              <a:t>boost</a:t>
            </a:r>
            <a:r>
              <a:rPr lang="en-MY" sz="1800" dirty="0">
                <a:ln>
                  <a:noFill/>
                </a:ln>
                <a:solidFill>
                  <a:srgbClr val="000000"/>
                </a:solidFill>
                <a:effectLst/>
                <a:latin typeface="Times New Roman" panose="02020603050405020304" pitchFamily="18" charset="0"/>
                <a:ea typeface="Arial Unicode MS" panose="020B0604020202020204" pitchFamily="34" charset="-128"/>
              </a:rPr>
              <a:t> performance and </a:t>
            </a:r>
            <a:r>
              <a:rPr lang="en-MY" sz="1800" dirty="0">
                <a:ln>
                  <a:noFill/>
                </a:ln>
                <a:solidFill>
                  <a:srgbClr val="000000"/>
                </a:solidFill>
                <a:effectLst/>
                <a:latin typeface="Times New Roman" panose="02020603050405020304" pitchFamily="18" charset="0"/>
                <a:ea typeface="Calibri" panose="020F0502020204030204" pitchFamily="34" charset="0"/>
              </a:rPr>
              <a:t>fulfil </a:t>
            </a:r>
            <a:r>
              <a:rPr lang="en-MY" sz="1800" dirty="0">
                <a:ln>
                  <a:noFill/>
                </a:ln>
                <a:solidFill>
                  <a:srgbClr val="000000"/>
                </a:solidFill>
                <a:effectLst/>
                <a:latin typeface="Times New Roman" panose="02020603050405020304" pitchFamily="18" charset="0"/>
                <a:ea typeface="Arial Unicode MS" panose="020B0604020202020204" pitchFamily="34" charset="-128"/>
              </a:rPr>
              <a:t>maintenance needs, supporting operational </a:t>
            </a:r>
            <a:r>
              <a:rPr lang="en-MY" sz="1800" dirty="0">
                <a:ln>
                  <a:noFill/>
                </a:ln>
                <a:solidFill>
                  <a:srgbClr val="000000"/>
                </a:solidFill>
                <a:effectLst/>
                <a:latin typeface="Times New Roman" panose="02020603050405020304" pitchFamily="18" charset="0"/>
                <a:ea typeface="Calibri" panose="020F0502020204030204" pitchFamily="34" charset="0"/>
              </a:rPr>
              <a:t>improvement</a:t>
            </a:r>
            <a:r>
              <a:rPr lang="en-MY" sz="1800" dirty="0">
                <a:ln>
                  <a:noFill/>
                </a:ln>
                <a:solidFill>
                  <a:srgbClr val="000000"/>
                </a:solidFill>
                <a:effectLst/>
                <a:latin typeface="Times New Roman" panose="02020603050405020304" pitchFamily="18" charset="0"/>
                <a:ea typeface="Arial Unicode MS" panose="020B0604020202020204" pitchFamily="34" charset="-128"/>
              </a:rPr>
              <a:t>s while also </a:t>
            </a:r>
            <a:r>
              <a:rPr lang="en-MY" sz="1800" dirty="0">
                <a:ln>
                  <a:noFill/>
                </a:ln>
                <a:solidFill>
                  <a:srgbClr val="000000"/>
                </a:solidFill>
                <a:effectLst/>
                <a:latin typeface="Times New Roman" panose="02020603050405020304" pitchFamily="18" charset="0"/>
                <a:ea typeface="Calibri" panose="020F0502020204030204" pitchFamily="34" charset="0"/>
              </a:rPr>
              <a:t>foster</a:t>
            </a:r>
            <a:r>
              <a:rPr lang="en-MY" sz="1800" dirty="0">
                <a:ln>
                  <a:noFill/>
                </a:ln>
                <a:solidFill>
                  <a:srgbClr val="000000"/>
                </a:solidFill>
                <a:effectLst/>
                <a:latin typeface="Times New Roman" panose="02020603050405020304" pitchFamily="18" charset="0"/>
                <a:ea typeface="Arial Unicode MS" panose="020B0604020202020204" pitchFamily="34" charset="-128"/>
              </a:rPr>
              <a:t> Rolls-Royce's innovation </a:t>
            </a:r>
            <a:r>
              <a:rPr lang="en-MY" sz="1800" dirty="0">
                <a:ln>
                  <a:noFill/>
                </a:ln>
                <a:solidFill>
                  <a:srgbClr val="000000"/>
                </a:solidFill>
                <a:effectLst/>
                <a:latin typeface="Times New Roman" panose="02020603050405020304" pitchFamily="18" charset="0"/>
                <a:ea typeface="Calibri" panose="020F0502020204030204" pitchFamily="34" charset="0"/>
              </a:rPr>
              <a:t>and sustainability goal beside</a:t>
            </a:r>
            <a:r>
              <a:rPr lang="en-MY" sz="1800" dirty="0">
                <a:ln>
                  <a:noFill/>
                </a:ln>
                <a:solidFill>
                  <a:srgbClr val="000000"/>
                </a:solidFill>
                <a:effectLst/>
                <a:latin typeface="Times New Roman" panose="02020603050405020304" pitchFamily="18" charset="0"/>
                <a:ea typeface="Arial Unicode MS" panose="020B0604020202020204" pitchFamily="34" charset="-128"/>
              </a:rPr>
              <a:t> </a:t>
            </a:r>
            <a:r>
              <a:rPr lang="en-MY" sz="1800" dirty="0">
                <a:ln>
                  <a:noFill/>
                </a:ln>
                <a:solidFill>
                  <a:srgbClr val="000000"/>
                </a:solidFill>
                <a:effectLst/>
                <a:latin typeface="Times New Roman" panose="02020603050405020304" pitchFamily="18" charset="0"/>
                <a:ea typeface="Calibri" panose="020F0502020204030204" pitchFamily="34" charset="0"/>
              </a:rPr>
              <a:t>conveying</a:t>
            </a:r>
            <a:r>
              <a:rPr lang="en-MY" sz="1800" dirty="0">
                <a:ln>
                  <a:noFill/>
                </a:ln>
                <a:solidFill>
                  <a:srgbClr val="000000"/>
                </a:solidFill>
                <a:effectLst/>
                <a:latin typeface="Times New Roman" panose="02020603050405020304" pitchFamily="18" charset="0"/>
                <a:ea typeface="Arial Unicode MS" panose="020B0604020202020204" pitchFamily="34" charset="-128"/>
              </a:rPr>
              <a:t> the aviation industr</a:t>
            </a:r>
            <a:r>
              <a:rPr lang="en-MY" sz="1800" dirty="0">
                <a:ln>
                  <a:noFill/>
                </a:ln>
                <a:solidFill>
                  <a:srgbClr val="000000"/>
                </a:solidFill>
                <a:effectLst/>
                <a:latin typeface="Times New Roman" panose="02020603050405020304" pitchFamily="18" charset="0"/>
                <a:ea typeface="Calibri" panose="020F0502020204030204" pitchFamily="34" charset="0"/>
              </a:rPr>
              <a:t>y’s prospective</a:t>
            </a:r>
            <a:r>
              <a:rPr lang="en-MY" sz="1800" dirty="0">
                <a:ln>
                  <a:noFill/>
                </a:ln>
                <a:solidFill>
                  <a:srgbClr val="000000"/>
                </a:solidFill>
                <a:effectLst/>
                <a:latin typeface="Times New Roman" panose="02020603050405020304" pitchFamily="18" charset="0"/>
                <a:ea typeface="Arial Unicode MS" panose="020B0604020202020204" pitchFamily="34" charset="-128"/>
              </a:rPr>
              <a:t> challenges.</a:t>
            </a:r>
            <a:r>
              <a:rPr lang="en-MY" dirty="0">
                <a:effectLst/>
              </a:rPr>
              <a:t> </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90629605"/>
      </p:ext>
    </p:extLst>
  </p:cSld>
  <p:clrMapOvr>
    <a:masterClrMapping/>
  </p:clrMapOvr>
  <mc:AlternateContent xmlns:mc="http://schemas.openxmlformats.org/markup-compatibility/2006" xmlns:p14="http://schemas.microsoft.com/office/powerpoint/2010/main">
    <mc:Choice Requires="p14">
      <p:transition spd="slow" p14:dur="2000" advTm="33230"/>
    </mc:Choice>
    <mc:Fallback xmlns="">
      <p:transition spd="slow" advTm="3323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6E588-3980-11F1-EEBE-BC0D8CCBED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C8EF766-1CF9-669B-FF02-6607431FD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018" y="6594272"/>
            <a:ext cx="1951264" cy="146845"/>
          </a:xfrm>
          <a:prstGeom prst="rect">
            <a:avLst/>
          </a:prstGeom>
        </p:spPr>
      </p:pic>
      <p:sp>
        <p:nvSpPr>
          <p:cNvPr id="2" name="TextBox 1">
            <a:extLst>
              <a:ext uri="{FF2B5EF4-FFF2-40B4-BE49-F238E27FC236}">
                <a16:creationId xmlns:a16="http://schemas.microsoft.com/office/drawing/2014/main" id="{5E479488-CCB9-9907-463B-6D88CCEA71BB}"/>
              </a:ext>
            </a:extLst>
          </p:cNvPr>
          <p:cNvSpPr txBox="1"/>
          <p:nvPr/>
        </p:nvSpPr>
        <p:spPr>
          <a:xfrm>
            <a:off x="177416" y="3075057"/>
            <a:ext cx="4579985" cy="707886"/>
          </a:xfrm>
          <a:prstGeom prst="rect">
            <a:avLst/>
          </a:prstGeom>
          <a:noFill/>
        </p:spPr>
        <p:txBody>
          <a:bodyPr wrap="square" rtlCol="0">
            <a:spAutoFit/>
          </a:bodyPr>
          <a:lstStyle/>
          <a:p>
            <a:r>
              <a:rPr lang="en-US" sz="4000" b="1" kern="0" dirty="0">
                <a:solidFill>
                  <a:schemeClr val="bg1"/>
                </a:solidFill>
              </a:rPr>
              <a:t>Problem Statement </a:t>
            </a:r>
          </a:p>
        </p:txBody>
      </p:sp>
      <p:sp>
        <p:nvSpPr>
          <p:cNvPr id="6" name="TextBox 5">
            <a:extLst>
              <a:ext uri="{FF2B5EF4-FFF2-40B4-BE49-F238E27FC236}">
                <a16:creationId xmlns:a16="http://schemas.microsoft.com/office/drawing/2014/main" id="{6844311B-2261-A609-639A-5AFDAA8AD091}"/>
              </a:ext>
            </a:extLst>
          </p:cNvPr>
          <p:cNvSpPr txBox="1"/>
          <p:nvPr/>
        </p:nvSpPr>
        <p:spPr>
          <a:xfrm>
            <a:off x="4949426" y="631622"/>
            <a:ext cx="6764038" cy="554786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Unforeseen engine failures resulting frequent and costly repairs by various airlines and operators although engine technology has been evolving from time to times. These aircraft breakdown may lead to flights delay, high cost of urgent fixes, and the worse is aircraft being out of service hence increasing overall operational expenses</a:t>
            </a:r>
            <a:r>
              <a:rPr lang="en-MY" dirty="0">
                <a:effectLst/>
              </a:rPr>
              <a:t> </a:t>
            </a:r>
            <a:r>
              <a:rPr lang="en-US" sz="1800" dirty="0">
                <a:effectLst/>
                <a:latin typeface="Times New Roman" panose="02020603050405020304" pitchFamily="18" charset="0"/>
                <a:ea typeface="Calibri" panose="020F0502020204030204" pitchFamily="34" charset="0"/>
                <a:cs typeface="Arial" panose="020B0604020202020204" pitchFamily="34" charset="0"/>
              </a:rPr>
              <a:t>Businesses</a:t>
            </a:r>
          </a:p>
          <a:p>
            <a:pPr marL="285750" indent="-285750" algn="just">
              <a:lnSpc>
                <a:spcPct val="150000"/>
              </a:lnSpc>
              <a:buFont typeface="Arial" panose="020B0604020202020204" pitchFamily="34" charset="0"/>
              <a:buChar char="•"/>
            </a:pPr>
            <a:r>
              <a:rPr lang="en-US" sz="1800" dirty="0">
                <a:solidFill>
                  <a:srgbClr val="000000"/>
                </a:solidFill>
                <a:effectLst/>
                <a:latin typeface="Times New Roman" panose="02020603050405020304" pitchFamily="18" charset="0"/>
                <a:ea typeface="Calibri" panose="020F0502020204030204" pitchFamily="34" charset="0"/>
              </a:rPr>
              <a:t>Various sensors in modern jet engines have potential to produce a fast real-time data on larger scale. This included crucial engine variables like temperature, vibration, pressure, and fuel usage</a:t>
            </a:r>
            <a:r>
              <a:rPr lang="en-MY" dirty="0">
                <a:effectLst/>
              </a:rPr>
              <a:t> </a:t>
            </a:r>
            <a:r>
              <a:rPr lang="en-US" sz="1800" dirty="0">
                <a:solidFill>
                  <a:srgbClr val="000000"/>
                </a:solidFill>
                <a:effectLst/>
                <a:latin typeface="Times New Roman" panose="02020603050405020304" pitchFamily="18" charset="0"/>
                <a:ea typeface="Calibri" panose="020F0502020204030204" pitchFamily="34" charset="0"/>
              </a:rPr>
              <a:t>difficulties in fully utilizing the potential of this data</a:t>
            </a:r>
            <a:r>
              <a:rPr lang="en-MY" sz="1800" dirty="0">
                <a:solidFill>
                  <a:srgbClr val="000000"/>
                </a:solidFill>
                <a:latin typeface="Times New Roman" panose="02020603050405020304" pitchFamily="18" charset="0"/>
                <a:ea typeface="Calibri" panose="020F0502020204030204" pitchFamily="34" charset="0"/>
              </a:rPr>
              <a:t>.</a:t>
            </a:r>
            <a:r>
              <a:rPr lang="en-US" sz="1800" dirty="0">
                <a:solidFill>
                  <a:srgbClr val="000000"/>
                </a:solidFill>
                <a:effectLst/>
                <a:latin typeface="Times New Roman" panose="02020603050405020304" pitchFamily="18" charset="0"/>
                <a:ea typeface="Calibri" panose="020F0502020204030204" pitchFamily="34" charset="0"/>
              </a:rPr>
              <a:t> Sensor data are not being evaluate in an instant lead to the delays in decision-making hence quick interventions are failed to make</a:t>
            </a:r>
            <a:r>
              <a:rPr lang="en-MY" dirty="0">
                <a:effectLst/>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285750" indent="-285750" algn="just">
              <a:lnSpc>
                <a:spcPct val="200000"/>
              </a:lnSpc>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99253604"/>
      </p:ext>
    </p:extLst>
  </p:cSld>
  <p:clrMapOvr>
    <a:masterClrMapping/>
  </p:clrMapOvr>
  <mc:AlternateContent xmlns:mc="http://schemas.openxmlformats.org/markup-compatibility/2006" xmlns:p14="http://schemas.microsoft.com/office/powerpoint/2010/main">
    <mc:Choice Requires="p14">
      <p:transition spd="slow" p14:dur="2000" advTm="54928"/>
    </mc:Choice>
    <mc:Fallback xmlns="">
      <p:transition spd="slow" advTm="549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BB93CE-FE44-B264-B29B-62D7A4855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210" y="6550466"/>
            <a:ext cx="1951264" cy="146845"/>
          </a:xfrm>
          <a:prstGeom prst="rect">
            <a:avLst/>
          </a:prstGeom>
        </p:spPr>
      </p:pic>
      <p:sp>
        <p:nvSpPr>
          <p:cNvPr id="2" name="TextBox 1">
            <a:extLst>
              <a:ext uri="{FF2B5EF4-FFF2-40B4-BE49-F238E27FC236}">
                <a16:creationId xmlns:a16="http://schemas.microsoft.com/office/drawing/2014/main" id="{A939BD1F-FEFB-A08F-81AC-60CE3834F212}"/>
              </a:ext>
            </a:extLst>
          </p:cNvPr>
          <p:cNvSpPr txBox="1"/>
          <p:nvPr/>
        </p:nvSpPr>
        <p:spPr>
          <a:xfrm>
            <a:off x="486677" y="1014939"/>
            <a:ext cx="9085948" cy="87357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Arial" panose="020B0604020202020204" pitchFamily="34" charset="0"/>
              </a:rPr>
              <a:t>To identify patterns in Office Products to enhance the understanding of customers VADER and Roberta techniques in Office Products reviews</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513A99BF-0E2D-2EAC-E1CB-DB9EBFA08072}"/>
              </a:ext>
            </a:extLst>
          </p:cNvPr>
          <p:cNvSpPr txBox="1"/>
          <p:nvPr/>
        </p:nvSpPr>
        <p:spPr>
          <a:xfrm>
            <a:off x="486677" y="608969"/>
            <a:ext cx="4579985" cy="553998"/>
          </a:xfrm>
          <a:prstGeom prst="rect">
            <a:avLst/>
          </a:prstGeom>
          <a:noFill/>
        </p:spPr>
        <p:txBody>
          <a:bodyPr wrap="square" rtlCol="0">
            <a:spAutoFit/>
          </a:bodyPr>
          <a:lstStyle/>
          <a:p>
            <a:r>
              <a:rPr lang="en-US" sz="3000" b="1" kern="0" dirty="0">
                <a:latin typeface="Times New Roman" panose="02020603050405020304" pitchFamily="18" charset="0"/>
                <a:cs typeface="Times New Roman" panose="02020603050405020304" pitchFamily="18" charset="0"/>
              </a:rPr>
              <a:t>Research Goal</a:t>
            </a:r>
          </a:p>
        </p:txBody>
      </p:sp>
      <p:graphicFrame>
        <p:nvGraphicFramePr>
          <p:cNvPr id="12" name="Table 11">
            <a:extLst>
              <a:ext uri="{FF2B5EF4-FFF2-40B4-BE49-F238E27FC236}">
                <a16:creationId xmlns:a16="http://schemas.microsoft.com/office/drawing/2014/main" id="{2C5295DB-A691-E177-37B4-F274A4A6B88A}"/>
              </a:ext>
            </a:extLst>
          </p:cNvPr>
          <p:cNvGraphicFramePr>
            <a:graphicFrameLocks noGrp="1"/>
          </p:cNvGraphicFramePr>
          <p:nvPr>
            <p:extLst>
              <p:ext uri="{D42A27DB-BD31-4B8C-83A1-F6EECF244321}">
                <p14:modId xmlns:p14="http://schemas.microsoft.com/office/powerpoint/2010/main" val="1528048101"/>
              </p:ext>
            </p:extLst>
          </p:nvPr>
        </p:nvGraphicFramePr>
        <p:xfrm>
          <a:off x="375101" y="0"/>
          <a:ext cx="9929482" cy="6858000"/>
        </p:xfrm>
        <a:graphic>
          <a:graphicData uri="http://schemas.openxmlformats.org/drawingml/2006/table">
            <a:tbl>
              <a:tblPr firstRow="1" bandRow="1">
                <a:tableStyleId>{5C22544A-7EE6-4342-B048-85BDC9FD1C3A}</a:tableStyleId>
              </a:tblPr>
              <a:tblGrid>
                <a:gridCol w="4626425">
                  <a:extLst>
                    <a:ext uri="{9D8B030D-6E8A-4147-A177-3AD203B41FA5}">
                      <a16:colId xmlns:a16="http://schemas.microsoft.com/office/drawing/2014/main" val="1067678548"/>
                    </a:ext>
                  </a:extLst>
                </a:gridCol>
                <a:gridCol w="5303057">
                  <a:extLst>
                    <a:ext uri="{9D8B030D-6E8A-4147-A177-3AD203B41FA5}">
                      <a16:colId xmlns:a16="http://schemas.microsoft.com/office/drawing/2014/main" val="1703441263"/>
                    </a:ext>
                  </a:extLst>
                </a:gridCol>
              </a:tblGrid>
              <a:tr h="500449">
                <a:tc>
                  <a:txBody>
                    <a:bodyPr/>
                    <a:lstStyle/>
                    <a:p>
                      <a:pPr algn="ctr"/>
                      <a:r>
                        <a:rPr lang="en-MY" sz="3000" dirty="0">
                          <a:latin typeface="Times New Roman" panose="02020603050405020304" pitchFamily="18" charset="0"/>
                          <a:cs typeface="Times New Roman" panose="02020603050405020304" pitchFamily="18" charset="0"/>
                        </a:rPr>
                        <a:t>Research Questions</a:t>
                      </a:r>
                    </a:p>
                  </a:txBody>
                  <a:tcPr/>
                </a:tc>
                <a:tc>
                  <a:txBody>
                    <a:bodyPr/>
                    <a:lstStyle/>
                    <a:p>
                      <a:pPr algn="ctr"/>
                      <a:r>
                        <a:rPr lang="en-MY" sz="3000" dirty="0">
                          <a:latin typeface="Times New Roman" panose="02020603050405020304" pitchFamily="18" charset="0"/>
                          <a:cs typeface="Times New Roman" panose="02020603050405020304" pitchFamily="18" charset="0"/>
                        </a:rPr>
                        <a:t>Research Objectives </a:t>
                      </a:r>
                    </a:p>
                  </a:txBody>
                  <a:tcPr/>
                </a:tc>
                <a:extLst>
                  <a:ext uri="{0D108BD9-81ED-4DB2-BD59-A6C34878D82A}">
                    <a16:rowId xmlns:a16="http://schemas.microsoft.com/office/drawing/2014/main" val="1808302980"/>
                  </a:ext>
                </a:extLst>
              </a:tr>
              <a:tr h="1834981">
                <a:tc>
                  <a:txBody>
                    <a:bodyPr/>
                    <a:lstStyle/>
                    <a:p>
                      <a:pPr marL="342900" lvl="0" indent="-342900" algn="just">
                        <a:lnSpc>
                          <a:spcPct val="100000"/>
                        </a:lnSpc>
                        <a:buFont typeface="+mj-lt"/>
                        <a:buAutoNum type="arabicPeriod"/>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How can good predictive systems improve the schedule for maintenance timing for the purpose of minimizing downtime while maximizing engine efficiency?</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buFont typeface="+mj-lt"/>
                        <a:buAutoNum type="alphaLcParenR"/>
                      </a:pPr>
                      <a:endParaRPr lang="en-US" dirty="0">
                        <a:latin typeface="Times New Roman" panose="02020603050405020304" pitchFamily="18" charset="0"/>
                        <a:cs typeface="Times New Roman" panose="02020603050405020304" pitchFamily="18" charset="0"/>
                      </a:endParaRPr>
                    </a:p>
                  </a:txBody>
                  <a:tcPr/>
                </a:tc>
                <a:tc>
                  <a:txBody>
                    <a:bodyPr/>
                    <a:lstStyle/>
                    <a:p>
                      <a:pPr marL="342900" indent="-342900">
                        <a:buFont typeface="+mj-lt"/>
                        <a:buAutoNum type="alphaLcParenR"/>
                      </a:pPr>
                      <a:r>
                        <a:rPr lang="en-MY" dirty="0">
                          <a:latin typeface="Times New Roman" panose="02020603050405020304" pitchFamily="18" charset="0"/>
                          <a:cs typeface="Times New Roman" panose="02020603050405020304" pitchFamily="18" charset="0"/>
                        </a:rPr>
                        <a:t>To bring forth predictive maintenance system for jet engines by utilizing extensive sets of engine performance data and sensor information to the full potential for predicting possible engine malfunction, enhance maintenance plans to increase engine effectiveness. </a:t>
                      </a:r>
                    </a:p>
                    <a:p>
                      <a:pPr marL="342900" indent="-342900">
                        <a:buFont typeface="+mj-lt"/>
                        <a:buAutoNum type="alphaLcParenR"/>
                      </a:pPr>
                      <a:endParaRPr lang="en-MY"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71546188"/>
                  </a:ext>
                </a:extLst>
              </a:tr>
              <a:tr h="2525071">
                <a:tc>
                  <a:txBody>
                    <a:bodyPr/>
                    <a:lstStyle/>
                    <a:p>
                      <a:pPr marL="342900" indent="-342900">
                        <a:buFont typeface="+mj-lt"/>
                        <a:buAutoNum type="alphaLcParenR" startAt="2"/>
                      </a:pPr>
                      <a:r>
                        <a:rPr lang="en-US" dirty="0">
                          <a:latin typeface="Times New Roman" panose="02020603050405020304" pitchFamily="18" charset="0"/>
                          <a:cs typeface="Times New Roman" panose="02020603050405020304" pitchFamily="18" charset="0"/>
                        </a:rPr>
                        <a:t>How data exploration methods able to uncover the patterns in indicating engine wear and tear from a past data monitoring system?</a:t>
                      </a:r>
                    </a:p>
                    <a:p>
                      <a:pPr marL="342900" indent="-342900">
                        <a:buFont typeface="+mj-lt"/>
                        <a:buAutoNum type="alphaLcParenR" startAt="2"/>
                      </a:pPr>
                      <a:endParaRPr lang="en-US" dirty="0">
                        <a:latin typeface="Times New Roman" panose="02020603050405020304" pitchFamily="18" charset="0"/>
                        <a:cs typeface="Times New Roman" panose="02020603050405020304" pitchFamily="18" charset="0"/>
                      </a:endParaRPr>
                    </a:p>
                  </a:txBody>
                  <a:tcPr/>
                </a:tc>
                <a:tc>
                  <a:txBody>
                    <a:bodyPr/>
                    <a:lstStyle/>
                    <a:p>
                      <a:pPr marL="342900" indent="-342900">
                        <a:buFont typeface="+mj-lt"/>
                        <a:buAutoNum type="alphaLcParenR" startAt="2"/>
                      </a:pPr>
                      <a:r>
                        <a:rPr lang="en-MY" dirty="0">
                          <a:latin typeface="Times New Roman" panose="02020603050405020304" pitchFamily="18" charset="0"/>
                          <a:cs typeface="Times New Roman" panose="02020603050405020304" pitchFamily="18" charset="0"/>
                        </a:rPr>
                        <a:t>To investigate exploratory data analysis on real data monitoring systems that can be used for continuously improve engine performance, oversee early signs of engine wear and tear, reduce unscheduled maintenance expenses, and revamp the eco-friendliness and fuel economy for contemporary jet engines throughout the application of inventive data analytics methods and machine learning models. </a:t>
                      </a:r>
                    </a:p>
                    <a:p>
                      <a:pPr marL="342900" indent="-342900">
                        <a:buFont typeface="+mj-lt"/>
                        <a:buAutoNum type="alphaLcParenR" startAt="2"/>
                      </a:pPr>
                      <a:endParaRPr lang="en-MY"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31824564"/>
                  </a:ext>
                </a:extLst>
              </a:tr>
              <a:tr h="1334532">
                <a:tc>
                  <a:txBody>
                    <a:bodyPr/>
                    <a:lstStyle/>
                    <a:p>
                      <a:pPr marL="342900" indent="-342900">
                        <a:buFont typeface="+mj-lt"/>
                        <a:buAutoNum type="alphaLcParenR" startAt="3"/>
                      </a:pPr>
                      <a:r>
                        <a:rPr lang="en-MY" dirty="0">
                          <a:latin typeface="Times New Roman" panose="02020603050405020304" pitchFamily="18" charset="0"/>
                          <a:cs typeface="Times New Roman" panose="02020603050405020304" pitchFamily="18" charset="0"/>
                        </a:rPr>
                        <a:t>How interactive dashboard being designed to show actionable insights in an easy way to understand for operational management and maintenance team?</a:t>
                      </a:r>
                    </a:p>
                    <a:p>
                      <a:pPr marL="342900" indent="-342900">
                        <a:buFont typeface="+mj-lt"/>
                        <a:buAutoNum type="alphaLcParenR" startAt="3"/>
                      </a:pPr>
                      <a:endParaRPr lang="en-MY" dirty="0">
                        <a:latin typeface="Times New Roman" panose="02020603050405020304" pitchFamily="18" charset="0"/>
                        <a:cs typeface="Times New Roman" panose="02020603050405020304" pitchFamily="18" charset="0"/>
                      </a:endParaRPr>
                    </a:p>
                  </a:txBody>
                  <a:tcPr/>
                </a:tc>
                <a:tc>
                  <a:txBody>
                    <a:bodyPr/>
                    <a:lstStyle/>
                    <a:p>
                      <a:pPr marL="342900" indent="-342900">
                        <a:buFont typeface="+mj-lt"/>
                        <a:buAutoNum type="alphaLcParenR" startAt="3"/>
                      </a:pPr>
                      <a:r>
                        <a:rPr lang="en-US" dirty="0">
                          <a:latin typeface="Times New Roman" panose="02020603050405020304" pitchFamily="18" charset="0"/>
                          <a:cs typeface="Times New Roman" panose="02020603050405020304" pitchFamily="18" charset="0"/>
                        </a:rPr>
                        <a:t>To conduct comprehensive evaluations on the developed predictive model and build and interactive dashboard.</a:t>
                      </a:r>
                    </a:p>
                    <a:p>
                      <a:pPr marL="342900" indent="-342900">
                        <a:buFont typeface="+mj-lt"/>
                        <a:buAutoNum type="alphaLcParenR" startAt="3"/>
                      </a:pPr>
                      <a:endParaRPr lang="en-MY"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41197081"/>
                  </a:ext>
                </a:extLst>
              </a:tr>
            </a:tbl>
          </a:graphicData>
        </a:graphic>
      </p:graphicFrame>
    </p:spTree>
    <p:extLst>
      <p:ext uri="{BB962C8B-B14F-4D97-AF65-F5344CB8AC3E}">
        <p14:creationId xmlns:p14="http://schemas.microsoft.com/office/powerpoint/2010/main" val="1482244751"/>
      </p:ext>
    </p:extLst>
  </p:cSld>
  <p:clrMapOvr>
    <a:masterClrMapping/>
  </p:clrMapOvr>
  <mc:AlternateContent xmlns:mc="http://schemas.openxmlformats.org/markup-compatibility/2006" xmlns:p14="http://schemas.microsoft.com/office/powerpoint/2010/main">
    <mc:Choice Requires="p14">
      <p:transition spd="slow" p14:dur="2000" advTm="82625"/>
    </mc:Choice>
    <mc:Fallback xmlns="">
      <p:transition spd="slow" advTm="8262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79E72-12AC-7ABF-CDC2-33F0DE27309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D0F27F-B938-1B3A-F3AF-7E2DF1FF1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210" y="6550466"/>
            <a:ext cx="1951264" cy="146845"/>
          </a:xfrm>
          <a:prstGeom prst="rect">
            <a:avLst/>
          </a:prstGeom>
        </p:spPr>
      </p:pic>
      <p:sp>
        <p:nvSpPr>
          <p:cNvPr id="4" name="TextBox 3">
            <a:extLst>
              <a:ext uri="{FF2B5EF4-FFF2-40B4-BE49-F238E27FC236}">
                <a16:creationId xmlns:a16="http://schemas.microsoft.com/office/drawing/2014/main" id="{A8FAE839-1C5D-E2E8-F528-19AED334248E}"/>
              </a:ext>
            </a:extLst>
          </p:cNvPr>
          <p:cNvSpPr txBox="1"/>
          <p:nvPr/>
        </p:nvSpPr>
        <p:spPr>
          <a:xfrm>
            <a:off x="142910" y="359879"/>
            <a:ext cx="11369386" cy="584775"/>
          </a:xfrm>
          <a:prstGeom prst="rect">
            <a:avLst/>
          </a:prstGeom>
          <a:noFill/>
        </p:spPr>
        <p:txBody>
          <a:bodyPr wrap="square" rtlCol="0">
            <a:spAutoFit/>
          </a:bodyPr>
          <a:lstStyle/>
          <a:p>
            <a:pPr algn="ctr"/>
            <a:r>
              <a:rPr lang="en-US" sz="3200" b="1" kern="0" dirty="0"/>
              <a:t>Literature Reviews</a:t>
            </a:r>
          </a:p>
        </p:txBody>
      </p:sp>
      <p:sp>
        <p:nvSpPr>
          <p:cNvPr id="9" name="TextBox 8">
            <a:extLst>
              <a:ext uri="{FF2B5EF4-FFF2-40B4-BE49-F238E27FC236}">
                <a16:creationId xmlns:a16="http://schemas.microsoft.com/office/drawing/2014/main" id="{37F3E1C9-D7D2-20C1-5D42-86D1B7BC6D0B}"/>
              </a:ext>
            </a:extLst>
          </p:cNvPr>
          <p:cNvSpPr txBox="1"/>
          <p:nvPr/>
        </p:nvSpPr>
        <p:spPr>
          <a:xfrm>
            <a:off x="9064625" y="4905521"/>
            <a:ext cx="2018538" cy="523220"/>
          </a:xfrm>
          <a:prstGeom prst="rect">
            <a:avLst/>
          </a:prstGeom>
          <a:noFill/>
        </p:spPr>
        <p:txBody>
          <a:bodyPr wrap="square">
            <a:spAutoFit/>
          </a:bodyPr>
          <a:lstStyle/>
          <a:p>
            <a:pPr algn="ctr">
              <a:spcBef>
                <a:spcPts val="1200"/>
              </a:spcBef>
            </a:pPr>
            <a:r>
              <a:rPr lang="en-MY" sz="1400" dirty="0">
                <a:effectLst/>
                <a:latin typeface="Times New Roman" panose="02020603050405020304" pitchFamily="18" charset="0"/>
                <a:ea typeface="Calibri" panose="020F0502020204030204" pitchFamily="34" charset="0"/>
                <a:cs typeface="Arial" panose="020B0604020202020204" pitchFamily="34" charset="0"/>
              </a:rPr>
              <a:t>Figure </a:t>
            </a:r>
            <a:r>
              <a:rPr lang="ar-SA" sz="1400" dirty="0">
                <a:effectLst/>
                <a:latin typeface="Times New Roman" panose="02020603050405020304" pitchFamily="18" charset="0"/>
                <a:ea typeface="Calibri" panose="020F0502020204030204" pitchFamily="34" charset="0"/>
                <a:cs typeface="Arial" panose="020B0604020202020204" pitchFamily="34" charset="0"/>
              </a:rPr>
              <a:t>‎</a:t>
            </a:r>
            <a:r>
              <a:rPr lang="en-MY" sz="1400" dirty="0">
                <a:effectLst/>
                <a:latin typeface="Times New Roman" panose="02020603050405020304" pitchFamily="18" charset="0"/>
                <a:ea typeface="Calibri" panose="020F0502020204030204" pitchFamily="34" charset="0"/>
                <a:cs typeface="Arial" panose="020B0604020202020204" pitchFamily="34" charset="0"/>
              </a:rPr>
              <a:t>2.1 Turbofan Engine</a:t>
            </a:r>
          </a:p>
        </p:txBody>
      </p:sp>
      <p:sp>
        <p:nvSpPr>
          <p:cNvPr id="13" name="TextBox 12">
            <a:extLst>
              <a:ext uri="{FF2B5EF4-FFF2-40B4-BE49-F238E27FC236}">
                <a16:creationId xmlns:a16="http://schemas.microsoft.com/office/drawing/2014/main" id="{817D584B-6569-F989-C50C-741AE08017AD}"/>
              </a:ext>
            </a:extLst>
          </p:cNvPr>
          <p:cNvSpPr txBox="1"/>
          <p:nvPr/>
        </p:nvSpPr>
        <p:spPr>
          <a:xfrm>
            <a:off x="753881" y="1246460"/>
            <a:ext cx="7194550" cy="5450851"/>
          </a:xfrm>
          <a:prstGeom prst="rect">
            <a:avLst/>
          </a:prstGeom>
          <a:noFill/>
        </p:spPr>
        <p:txBody>
          <a:bodyPr wrap="square">
            <a:spAutoFit/>
          </a:bodyPr>
          <a:lstStyle/>
          <a:p>
            <a:pPr algn="just">
              <a:lnSpc>
                <a:spcPct val="150000"/>
              </a:lnSpc>
            </a:pPr>
            <a:r>
              <a:rPr lang="en-MY" sz="1800" dirty="0">
                <a:effectLst/>
                <a:latin typeface="Times New Roman" panose="02020603050405020304" pitchFamily="18" charset="0"/>
                <a:ea typeface="Calibri" panose="020F0502020204030204" pitchFamily="34" charset="0"/>
                <a:cs typeface="Times New Roman" panose="02020603050405020304" pitchFamily="18" charset="0"/>
              </a:rPr>
              <a:t>IoT has made far-reaching changes in predictive maintenance by perpetual monitoring of critical components. Concurrent data input from IoT sensors such as vibration, pressure readings, temperature helps to provide the foundation of anomaly analysis and fault detection. Observation has been made, that shows low latency data transmission is crucial during continuous jet engine’s health monitoring based on IoT-based frameworks exploration (S. Nasir et al, 2022). The challenge is to achieve good performance in extreme operating conditions consistently. IoT-enabled fault detection system has been proposed by the leverages of pressure and vibration sensors and coupled with unsupervised learning models. The feasibility of early stages of fault detection being demonstrates but facing real-time deployment challenges (L. Zhang et al, 2019)</a:t>
            </a:r>
            <a:endParaRPr lang="en-MY" sz="1800" dirty="0">
              <a:effectLst/>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pPr>
            <a:endParaRPr lang="en-MY" dirty="0"/>
          </a:p>
        </p:txBody>
      </p:sp>
      <p:pic>
        <p:nvPicPr>
          <p:cNvPr id="2" name="Picture 1" descr="Diagram of a jet engine with arrows pointing to the side&#10;&#10;Description automatically generated">
            <a:extLst>
              <a:ext uri="{FF2B5EF4-FFF2-40B4-BE49-F238E27FC236}">
                <a16:creationId xmlns:a16="http://schemas.microsoft.com/office/drawing/2014/main" id="{FD6A3B97-B623-DF25-50C2-01572E521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431" y="1759734"/>
            <a:ext cx="4123075" cy="2519657"/>
          </a:xfrm>
          <a:prstGeom prst="rect">
            <a:avLst/>
          </a:prstGeom>
        </p:spPr>
      </p:pic>
    </p:spTree>
    <p:extLst>
      <p:ext uri="{BB962C8B-B14F-4D97-AF65-F5344CB8AC3E}">
        <p14:creationId xmlns:p14="http://schemas.microsoft.com/office/powerpoint/2010/main" val="2527847316"/>
      </p:ext>
    </p:extLst>
  </p:cSld>
  <p:clrMapOvr>
    <a:masterClrMapping/>
  </p:clrMapOvr>
  <mc:AlternateContent xmlns:mc="http://schemas.openxmlformats.org/markup-compatibility/2006" xmlns:p14="http://schemas.microsoft.com/office/powerpoint/2010/main">
    <mc:Choice Requires="p14">
      <p:transition spd="slow" p14:dur="2000" advTm="10867"/>
    </mc:Choice>
    <mc:Fallback xmlns="">
      <p:transition spd="slow" advTm="108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0771C-BB71-C303-EE18-629610E4551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F9DA3C5-8E78-6E0E-80BF-8B5B4A7E5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210" y="6550466"/>
            <a:ext cx="1951264" cy="146845"/>
          </a:xfrm>
          <a:prstGeom prst="rect">
            <a:avLst/>
          </a:prstGeom>
        </p:spPr>
      </p:pic>
      <p:sp>
        <p:nvSpPr>
          <p:cNvPr id="4" name="TextBox 3">
            <a:extLst>
              <a:ext uri="{FF2B5EF4-FFF2-40B4-BE49-F238E27FC236}">
                <a16:creationId xmlns:a16="http://schemas.microsoft.com/office/drawing/2014/main" id="{53B1AB29-0275-DF50-AC35-10D5333C65EF}"/>
              </a:ext>
            </a:extLst>
          </p:cNvPr>
          <p:cNvSpPr txBox="1"/>
          <p:nvPr/>
        </p:nvSpPr>
        <p:spPr>
          <a:xfrm>
            <a:off x="142910" y="359879"/>
            <a:ext cx="11369386" cy="584775"/>
          </a:xfrm>
          <a:prstGeom prst="rect">
            <a:avLst/>
          </a:prstGeom>
          <a:noFill/>
        </p:spPr>
        <p:txBody>
          <a:bodyPr wrap="square" rtlCol="0">
            <a:spAutoFit/>
          </a:bodyPr>
          <a:lstStyle/>
          <a:p>
            <a:pPr algn="ctr"/>
            <a:r>
              <a:rPr lang="en-US" sz="3200" b="1" kern="0" dirty="0"/>
              <a:t>Literature Reviews</a:t>
            </a:r>
          </a:p>
        </p:txBody>
      </p:sp>
      <p:sp>
        <p:nvSpPr>
          <p:cNvPr id="9" name="TextBox 8">
            <a:extLst>
              <a:ext uri="{FF2B5EF4-FFF2-40B4-BE49-F238E27FC236}">
                <a16:creationId xmlns:a16="http://schemas.microsoft.com/office/drawing/2014/main" id="{E186D312-4617-E6B1-D8C5-3E1989E8A74E}"/>
              </a:ext>
            </a:extLst>
          </p:cNvPr>
          <p:cNvSpPr txBox="1"/>
          <p:nvPr/>
        </p:nvSpPr>
        <p:spPr>
          <a:xfrm>
            <a:off x="8394192" y="4533109"/>
            <a:ext cx="2579243" cy="1754326"/>
          </a:xfrm>
          <a:prstGeom prst="rect">
            <a:avLst/>
          </a:prstGeom>
          <a:noFill/>
        </p:spPr>
        <p:txBody>
          <a:bodyPr wrap="square">
            <a:spAutoFit/>
          </a:bodyPr>
          <a:lstStyle/>
          <a:p>
            <a:pPr>
              <a:spcBef>
                <a:spcPts val="1200"/>
              </a:spcBef>
            </a:pPr>
            <a:r>
              <a:rPr lang="en-MY" sz="1800" b="1" dirty="0">
                <a:effectLst/>
                <a:latin typeface="Times New Roman" panose="02020603050405020304" pitchFamily="18" charset="0"/>
                <a:ea typeface="Calibri" panose="020F0502020204030204" pitchFamily="34" charset="0"/>
                <a:cs typeface="Arial" panose="020B0604020202020204" pitchFamily="34" charset="0"/>
              </a:rPr>
              <a:t>Figure 2.1 </a:t>
            </a:r>
            <a:r>
              <a:rPr lang="en-MY" sz="1800" dirty="0">
                <a:effectLst/>
                <a:latin typeface="Times New Roman" panose="02020603050405020304" pitchFamily="18" charset="0"/>
                <a:ea typeface="Calibri" panose="020F0502020204030204" pitchFamily="34" charset="0"/>
                <a:cs typeface="Arial" panose="020B0604020202020204" pitchFamily="34" charset="0"/>
              </a:rPr>
              <a:t>Schematic representation of the CMAPSS model as depicted in the CMAPSS documentation (Frederick et al., 2020)</a:t>
            </a:r>
            <a:r>
              <a:rPr lang="en-MY" sz="1400" dirty="0">
                <a:effectLst/>
              </a:rPr>
              <a:t> </a:t>
            </a:r>
            <a:endParaRPr lang="en-MY" sz="14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F0BE21D-968B-C9CB-6366-B1BC163C808D}"/>
              </a:ext>
            </a:extLst>
          </p:cNvPr>
          <p:cNvSpPr txBox="1"/>
          <p:nvPr/>
        </p:nvSpPr>
        <p:spPr>
          <a:xfrm>
            <a:off x="753881" y="1246460"/>
            <a:ext cx="5561593" cy="5450851"/>
          </a:xfrm>
          <a:prstGeom prst="rect">
            <a:avLst/>
          </a:prstGeom>
          <a:noFill/>
        </p:spPr>
        <p:txBody>
          <a:bodyPr wrap="square">
            <a:spAutoFit/>
          </a:bodyPr>
          <a:lstStyle/>
          <a:p>
            <a:pPr algn="just">
              <a:lnSpc>
                <a:spcPct val="150000"/>
              </a:lnSpc>
            </a:pPr>
            <a:r>
              <a:rPr lang="en-MY" sz="1800" dirty="0">
                <a:effectLst/>
                <a:latin typeface="Times New Roman" panose="02020603050405020304" pitchFamily="18" charset="0"/>
                <a:ea typeface="Calibri" panose="020F0502020204030204" pitchFamily="34" charset="0"/>
                <a:cs typeface="Arial" panose="020B0604020202020204" pitchFamily="34" charset="0"/>
              </a:rPr>
              <a:t>High-frequency sensor data collection have its own data processing pipeline by using hybrid IoT-cloud framework. The machine learning models involving fault detection models by applying Random Forest and SVM Big Data Analytics as supervised learning models. These models are focused on data pre-processing for the purpose of handling noise and missing values. Predictive Maintenance in Aircraft Engines (R. Mohanty et al., 2021)</a:t>
            </a:r>
            <a:r>
              <a:rPr lang="en-MY" dirty="0">
                <a:effectLst/>
              </a:rPr>
              <a:t> </a:t>
            </a:r>
            <a:r>
              <a:rPr lang="en-MY" sz="1800" dirty="0">
                <a:effectLst/>
                <a:latin typeface="Times New Roman" panose="02020603050405020304" pitchFamily="18" charset="0"/>
                <a:ea typeface="Calibri" panose="020F0502020204030204" pitchFamily="34" charset="0"/>
                <a:cs typeface="Arial" panose="020B0604020202020204" pitchFamily="34" charset="0"/>
              </a:rPr>
              <a:t>The outputs of the system model are estimates of the measured physical properties s and unobserved properties x, that are not part of the condition monitoring signals (i.e., virtual sensors). (Wu Ju et al., 2020)</a:t>
            </a:r>
          </a:p>
          <a:p>
            <a:pPr algn="just">
              <a:lnSpc>
                <a:spcPct val="150000"/>
              </a:lnSpc>
            </a:pPr>
            <a:endParaRPr lang="en-MY" dirty="0"/>
          </a:p>
        </p:txBody>
      </p:sp>
      <p:pic>
        <p:nvPicPr>
          <p:cNvPr id="2" name="Picture 1" descr="A diagram of a machine&#10;&#10;Description automatically generated">
            <a:extLst>
              <a:ext uri="{FF2B5EF4-FFF2-40B4-BE49-F238E27FC236}">
                <a16:creationId xmlns:a16="http://schemas.microsoft.com/office/drawing/2014/main" id="{EEFA4705-2365-0A2C-49E9-43EA9AD94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735" y="1410814"/>
            <a:ext cx="5286375" cy="3122295"/>
          </a:xfrm>
          <a:prstGeom prst="rect">
            <a:avLst/>
          </a:prstGeom>
        </p:spPr>
      </p:pic>
    </p:spTree>
    <p:extLst>
      <p:ext uri="{BB962C8B-B14F-4D97-AF65-F5344CB8AC3E}">
        <p14:creationId xmlns:p14="http://schemas.microsoft.com/office/powerpoint/2010/main" val="2837533303"/>
      </p:ext>
    </p:extLst>
  </p:cSld>
  <p:clrMapOvr>
    <a:masterClrMapping/>
  </p:clrMapOvr>
  <mc:AlternateContent xmlns:mc="http://schemas.openxmlformats.org/markup-compatibility/2006" xmlns:p14="http://schemas.microsoft.com/office/powerpoint/2010/main">
    <mc:Choice Requires="p14">
      <p:transition spd="slow" p14:dur="2000" advTm="11198"/>
    </mc:Choice>
    <mc:Fallback xmlns="">
      <p:transition spd="slow" advTm="1119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A6558-2111-89F0-BDFA-ED336CCD2F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4815D0-D402-9808-3061-C5CFB4986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4210" y="6550466"/>
            <a:ext cx="1951264" cy="146845"/>
          </a:xfrm>
          <a:prstGeom prst="rect">
            <a:avLst/>
          </a:prstGeom>
        </p:spPr>
      </p:pic>
      <p:graphicFrame>
        <p:nvGraphicFramePr>
          <p:cNvPr id="2" name="Table 5">
            <a:extLst>
              <a:ext uri="{FF2B5EF4-FFF2-40B4-BE49-F238E27FC236}">
                <a16:creationId xmlns:a16="http://schemas.microsoft.com/office/drawing/2014/main" id="{30F7DC50-57C0-D90A-1BC9-779A2B192996}"/>
              </a:ext>
            </a:extLst>
          </p:cNvPr>
          <p:cNvGraphicFramePr>
            <a:graphicFrameLocks noGrp="1"/>
          </p:cNvGraphicFramePr>
          <p:nvPr>
            <p:extLst>
              <p:ext uri="{D42A27DB-BD31-4B8C-83A1-F6EECF244321}">
                <p14:modId xmlns:p14="http://schemas.microsoft.com/office/powerpoint/2010/main" val="2003600797"/>
              </p:ext>
            </p:extLst>
          </p:nvPr>
        </p:nvGraphicFramePr>
        <p:xfrm>
          <a:off x="126252" y="1433970"/>
          <a:ext cx="11696940" cy="3885809"/>
        </p:xfrm>
        <a:graphic>
          <a:graphicData uri="http://schemas.openxmlformats.org/drawingml/2006/table">
            <a:tbl>
              <a:tblPr firstRow="1" bandRow="1">
                <a:tableStyleId>{5C22544A-7EE6-4342-B048-85BDC9FD1C3A}</a:tableStyleId>
              </a:tblPr>
              <a:tblGrid>
                <a:gridCol w="3090738">
                  <a:extLst>
                    <a:ext uri="{9D8B030D-6E8A-4147-A177-3AD203B41FA5}">
                      <a16:colId xmlns:a16="http://schemas.microsoft.com/office/drawing/2014/main" val="2352614368"/>
                    </a:ext>
                  </a:extLst>
                </a:gridCol>
                <a:gridCol w="1533439">
                  <a:extLst>
                    <a:ext uri="{9D8B030D-6E8A-4147-A177-3AD203B41FA5}">
                      <a16:colId xmlns:a16="http://schemas.microsoft.com/office/drawing/2014/main" val="1941207674"/>
                    </a:ext>
                  </a:extLst>
                </a:gridCol>
                <a:gridCol w="7072763">
                  <a:extLst>
                    <a:ext uri="{9D8B030D-6E8A-4147-A177-3AD203B41FA5}">
                      <a16:colId xmlns:a16="http://schemas.microsoft.com/office/drawing/2014/main" val="2647937302"/>
                    </a:ext>
                  </a:extLst>
                </a:gridCol>
              </a:tblGrid>
              <a:tr h="485476">
                <a:tc>
                  <a:txBody>
                    <a:bodyPr/>
                    <a:lstStyle/>
                    <a:p>
                      <a:pPr algn="ctr"/>
                      <a:r>
                        <a:rPr lang="en-MY" sz="1600" dirty="0">
                          <a:latin typeface="Times New Roman" panose="02020603050405020304" pitchFamily="18" charset="0"/>
                          <a:cs typeface="Times New Roman" panose="02020603050405020304" pitchFamily="18" charset="0"/>
                        </a:rPr>
                        <a:t>Title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1600" cap="none" spc="0" dirty="0">
                          <a:latin typeface="Times New Roman" panose="02020603050405020304" pitchFamily="18" charset="0"/>
                          <a:cs typeface="Times New Roman" panose="02020603050405020304" pitchFamily="18" charset="0"/>
                        </a:rPr>
                        <a:t>Author</a:t>
                      </a:r>
                      <a:endParaRPr lang="en-MY" sz="1600" dirty="0">
                        <a:latin typeface="Times New Roman" panose="02020603050405020304" pitchFamily="18" charset="0"/>
                        <a:cs typeface="Times New Roman" panose="02020603050405020304" pitchFamily="18" charset="0"/>
                      </a:endParaRPr>
                    </a:p>
                    <a:p>
                      <a:pPr algn="ctr"/>
                      <a:endParaRPr lang="en-MY" sz="1600" dirty="0">
                        <a:latin typeface="Times New Roman" panose="02020603050405020304" pitchFamily="18" charset="0"/>
                        <a:cs typeface="Times New Roman" panose="02020603050405020304" pitchFamily="18" charset="0"/>
                      </a:endParaRPr>
                    </a:p>
                  </a:txBody>
                  <a:tcPr/>
                </a:tc>
                <a:tc>
                  <a:txBody>
                    <a:bodyPr/>
                    <a:lstStyle/>
                    <a:p>
                      <a:pPr algn="ctr"/>
                      <a:r>
                        <a:rPr lang="en-MY" sz="1600" cap="none" spc="0" dirty="0">
                          <a:latin typeface="Times New Roman" panose="02020603050405020304" pitchFamily="18" charset="0"/>
                          <a:cs typeface="Times New Roman" panose="02020603050405020304" pitchFamily="18" charset="0"/>
                        </a:rPr>
                        <a:t>Finding</a:t>
                      </a:r>
                      <a:endParaRPr lang="en-MY"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5455927"/>
                  </a:ext>
                </a:extLst>
              </a:tr>
              <a:tr h="998988">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MY" sz="1400" b="0" dirty="0">
                          <a:latin typeface="Times New Roman" panose="02020603050405020304" pitchFamily="18" charset="0"/>
                          <a:cs typeface="Times New Roman" panose="02020603050405020304" pitchFamily="18" charset="0"/>
                        </a:rPr>
                        <a:t>Real-Time Monitoring for Predictive Maintenance in Aerospace </a:t>
                      </a:r>
                    </a:p>
                  </a:txBody>
                  <a:tcPr/>
                </a:tc>
                <a:tc>
                  <a:txBody>
                    <a:bodyPr/>
                    <a:lstStyle/>
                    <a:p>
                      <a:pPr algn="just"/>
                      <a:r>
                        <a:rPr lang="en-MY" sz="1400" b="0" dirty="0">
                          <a:latin typeface="Times New Roman" panose="02020603050405020304" pitchFamily="18" charset="0"/>
                          <a:cs typeface="Times New Roman" panose="02020603050405020304" pitchFamily="18" charset="0"/>
                        </a:rPr>
                        <a:t>S. Nasir et al.,</a:t>
                      </a:r>
                    </a:p>
                    <a:p>
                      <a:pPr algn="just"/>
                      <a:r>
                        <a:rPr lang="en-MY" sz="1400" b="0" dirty="0">
                          <a:latin typeface="Times New Roman" panose="02020603050405020304" pitchFamily="18" charset="0"/>
                          <a:cs typeface="Times New Roman" panose="02020603050405020304" pitchFamily="18" charset="0"/>
                        </a:rPr>
                        <a:t>2022)</a:t>
                      </a:r>
                    </a:p>
                    <a:p>
                      <a:pPr algn="just"/>
                      <a:endParaRPr lang="en-MY" sz="14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IoT-Based Data Monitoring; Real-time IoT systems for engine health monitoring </a:t>
                      </a:r>
                    </a:p>
                    <a:p>
                      <a:pPr algn="just"/>
                      <a:endParaRPr lang="en-US" sz="14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13180080"/>
                  </a:ext>
                </a:extLst>
              </a:tr>
              <a:tr h="84359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IoT and Big Data Analytics for Aircraft Engines </a:t>
                      </a: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MY" sz="1400" b="0" dirty="0">
                          <a:latin typeface="Times New Roman" panose="02020603050405020304" pitchFamily="18" charset="0"/>
                          <a:cs typeface="Times New Roman" panose="02020603050405020304" pitchFamily="18" charset="0"/>
                        </a:rPr>
                        <a:t>R. Mohanty et al.</a:t>
                      </a:r>
                    </a:p>
                    <a:p>
                      <a:pPr marL="0" marR="0" indent="0" algn="just" defTabSz="914400" rtl="0" eaLnBrk="1" fontAlgn="auto" latinLnBrk="0" hangingPunct="1">
                        <a:lnSpc>
                          <a:spcPct val="100000"/>
                        </a:lnSpc>
                        <a:spcBef>
                          <a:spcPts val="0"/>
                        </a:spcBef>
                        <a:spcAft>
                          <a:spcPts val="0"/>
                        </a:spcAft>
                        <a:buClrTx/>
                        <a:buSzTx/>
                        <a:buFontTx/>
                        <a:buNone/>
                        <a:tabLst/>
                        <a:defRPr/>
                      </a:pPr>
                      <a:r>
                        <a:rPr lang="en-MY" sz="1400" b="0" dirty="0">
                          <a:latin typeface="Times New Roman" panose="02020603050405020304" pitchFamily="18" charset="0"/>
                          <a:cs typeface="Times New Roman" panose="02020603050405020304" pitchFamily="18" charset="0"/>
                        </a:rPr>
                        <a:t>2021) </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Big Data and Machine Learning: Success stories on predictive maintenance  </a:t>
                      </a:r>
                    </a:p>
                  </a:txBody>
                  <a:tcPr anchor="ctr"/>
                </a:tc>
                <a:extLst>
                  <a:ext uri="{0D108BD9-81ED-4DB2-BD59-A6C34878D82A}">
                    <a16:rowId xmlns:a16="http://schemas.microsoft.com/office/drawing/2014/main" val="532506320"/>
                  </a:ext>
                </a:extLst>
              </a:tr>
              <a:tr h="732591">
                <a:tc>
                  <a:txBody>
                    <a:bodyPr/>
                    <a:lstStyle/>
                    <a:p>
                      <a:pPr algn="just"/>
                      <a:r>
                        <a:rPr lang="en-MY" sz="1400" b="0" dirty="0">
                          <a:latin typeface="Times New Roman" panose="02020603050405020304" pitchFamily="18" charset="0"/>
                          <a:cs typeface="Times New Roman" panose="02020603050405020304" pitchFamily="18" charset="0"/>
                        </a:rPr>
                        <a:t>Digital Twins for Aircraft Engine Health </a:t>
                      </a:r>
                    </a:p>
                    <a:p>
                      <a:pPr algn="just"/>
                      <a:endParaRPr lang="en-MY" sz="1400" b="0" dirty="0">
                        <a:latin typeface="Times New Roman" panose="02020603050405020304" pitchFamily="18" charset="0"/>
                        <a:cs typeface="Times New Roman" panose="02020603050405020304" pitchFamily="18" charset="0"/>
                      </a:endParaRPr>
                    </a:p>
                  </a:txBody>
                  <a:tcPr anchor="ctr"/>
                </a:tc>
                <a:tc>
                  <a:txBody>
                    <a:bodyPr/>
                    <a:lstStyle/>
                    <a:p>
                      <a:pPr algn="just"/>
                      <a:r>
                        <a:rPr lang="en-MY" sz="1400" b="0" dirty="0">
                          <a:latin typeface="Times New Roman" panose="02020603050405020304" pitchFamily="18" charset="0"/>
                          <a:cs typeface="Times New Roman" panose="02020603050405020304" pitchFamily="18" charset="0"/>
                        </a:rPr>
                        <a:t>(P. Li et al.</a:t>
                      </a:r>
                    </a:p>
                    <a:p>
                      <a:pPr algn="just"/>
                      <a:r>
                        <a:rPr lang="en-MY" sz="1400" b="0" dirty="0">
                          <a:latin typeface="Times New Roman" panose="02020603050405020304" pitchFamily="18" charset="0"/>
                          <a:cs typeface="Times New Roman" panose="02020603050405020304" pitchFamily="18" charset="0"/>
                        </a:rPr>
                        <a:t>2020)</a:t>
                      </a:r>
                    </a:p>
                    <a:p>
                      <a:pPr algn="just"/>
                      <a:endParaRPr lang="en-MY" sz="1400" b="0" dirty="0">
                        <a:latin typeface="Times New Roman" panose="02020603050405020304" pitchFamily="18" charset="0"/>
                        <a:cs typeface="Times New Roman" panose="02020603050405020304" pitchFamily="18" charset="0"/>
                      </a:endParaRP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Digital Twin Technology :Virtual replicas for operational optimization </a:t>
                      </a:r>
                    </a:p>
                    <a:p>
                      <a:pPr algn="just"/>
                      <a:endParaRPr lang="en-US" sz="14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9597672"/>
                  </a:ext>
                </a:extLst>
              </a:tr>
              <a:tr h="688192">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Fault Diagnosis Using IoT-Based Sensors </a:t>
                      </a:r>
                    </a:p>
                  </a:txBody>
                  <a:tcPr anchor="ctr"/>
                </a:tc>
                <a:tc>
                  <a:txBody>
                    <a:bodyPr/>
                    <a:lstStyle/>
                    <a:p>
                      <a:pPr algn="just"/>
                      <a:r>
                        <a:rPr lang="en-MY" sz="1400" b="0" dirty="0">
                          <a:latin typeface="Times New Roman" panose="02020603050405020304" pitchFamily="18" charset="0"/>
                          <a:cs typeface="Times New Roman" panose="02020603050405020304" pitchFamily="18" charset="0"/>
                        </a:rPr>
                        <a:t>(L. Zhang et al., 2019)</a:t>
                      </a:r>
                    </a:p>
                    <a:p>
                      <a:pPr algn="just"/>
                      <a:endParaRPr lang="en-MY" sz="1400" b="0" dirty="0">
                        <a:latin typeface="Times New Roman" panose="02020603050405020304" pitchFamily="18" charset="0"/>
                        <a:cs typeface="Times New Roman" panose="02020603050405020304" pitchFamily="18"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Fault Detection and Diagnostics: Innovative fault detection algorithms leveraging IoT.</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b="0" dirty="0">
                        <a:latin typeface="Times New Roman" panose="02020603050405020304" pitchFamily="18" charset="0"/>
                        <a:cs typeface="Times New Roman" panose="02020603050405020304" pitchFamily="18" charset="0"/>
                      </a:endParaRPr>
                    </a:p>
                    <a:p>
                      <a:pPr algn="just"/>
                      <a:endParaRPr lang="en-US" sz="14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94654760"/>
                  </a:ext>
                </a:extLst>
              </a:tr>
            </a:tbl>
          </a:graphicData>
        </a:graphic>
      </p:graphicFrame>
      <p:sp>
        <p:nvSpPr>
          <p:cNvPr id="5" name="Title 1">
            <a:extLst>
              <a:ext uri="{FF2B5EF4-FFF2-40B4-BE49-F238E27FC236}">
                <a16:creationId xmlns:a16="http://schemas.microsoft.com/office/drawing/2014/main" id="{83DBB5ED-9E37-B774-662B-7F35122691FB}"/>
              </a:ext>
            </a:extLst>
          </p:cNvPr>
          <p:cNvSpPr txBox="1">
            <a:spLocks noChangeArrowheads="1"/>
          </p:cNvSpPr>
          <p:nvPr/>
        </p:nvSpPr>
        <p:spPr bwMode="auto">
          <a:xfrm>
            <a:off x="0" y="-20828"/>
            <a:ext cx="12192000" cy="965482"/>
          </a:xfrm>
          <a:prstGeom prst="rect">
            <a:avLst/>
          </a:prstGeom>
          <a:solidFill>
            <a:schemeClr val="bg2">
              <a:lumMod val="90000"/>
            </a:schemeClr>
          </a:solidFill>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rm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spcAft>
                <a:spcPts val="600"/>
              </a:spcAft>
            </a:pPr>
            <a:r>
              <a:rPr lang="en-US" altLang="en-US" sz="3600" dirty="0">
                <a:solidFill>
                  <a:srgbClr val="7B0132"/>
                </a:solidFill>
                <a:latin typeface="Britannic Bold" panose="020B0903060703020204" pitchFamily="34" charset="0"/>
                <a:cs typeface="Arial" panose="020B0604020202020204" pitchFamily="34" charset="0"/>
              </a:rPr>
              <a:t>Literature Review </a:t>
            </a:r>
          </a:p>
        </p:txBody>
      </p:sp>
    </p:spTree>
    <p:extLst>
      <p:ext uri="{BB962C8B-B14F-4D97-AF65-F5344CB8AC3E}">
        <p14:creationId xmlns:p14="http://schemas.microsoft.com/office/powerpoint/2010/main" val="3558566594"/>
      </p:ext>
    </p:extLst>
  </p:cSld>
  <p:clrMapOvr>
    <a:masterClrMapping/>
  </p:clrMapOvr>
  <mc:AlternateContent xmlns:mc="http://schemas.openxmlformats.org/markup-compatibility/2006" xmlns:p14="http://schemas.microsoft.com/office/powerpoint/2010/main">
    <mc:Choice Requires="p14">
      <p:transition spd="slow" p14:dur="2000" advTm="27696"/>
    </mc:Choice>
    <mc:Fallback xmlns="">
      <p:transition spd="slow" advTm="27696"/>
    </mc:Fallback>
  </mc:AlternateContent>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696464"/>
      </a:dk2>
      <a:lt2>
        <a:srgbClr val="E9E5DC"/>
      </a:lt2>
      <a:accent1>
        <a:srgbClr val="6C1D35"/>
      </a:accent1>
      <a:accent2>
        <a:srgbClr val="9B2D1F"/>
      </a:accent2>
      <a:accent3>
        <a:srgbClr val="A28E6A"/>
      </a:accent3>
      <a:accent4>
        <a:srgbClr val="956251"/>
      </a:accent4>
      <a:accent5>
        <a:srgbClr val="918485"/>
      </a:accent5>
      <a:accent6>
        <a:srgbClr val="6C3636"/>
      </a:accent6>
      <a:hlink>
        <a:srgbClr val="CC9900"/>
      </a:hlink>
      <a:folHlink>
        <a:srgbClr val="96A9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10196</TotalTime>
  <Words>2182</Words>
  <Application>Microsoft Macintosh PowerPoint</Application>
  <PresentationFormat>Widescreen</PresentationFormat>
  <Paragraphs>180</Paragraphs>
  <Slides>29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Britannic Bold</vt:lpstr>
      <vt:lpstr>Calibri</vt:lpstr>
      <vt:lpstr>Lato</vt:lpstr>
      <vt:lpstr>Montserrat Semi</vt:lpstr>
      <vt:lpstr>Source Sans Pro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 AMALINA BINTI HAMIDI</dc:creator>
  <cp:lastModifiedBy>SITI SYAHIRAH BINTI MOHD YUNUS MCS241012</cp:lastModifiedBy>
  <cp:revision>66</cp:revision>
  <dcterms:created xsi:type="dcterms:W3CDTF">2023-12-31T03:09:43Z</dcterms:created>
  <dcterms:modified xsi:type="dcterms:W3CDTF">2025-01-17T06:35:39Z</dcterms:modified>
</cp:coreProperties>
</file>